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7" r:id="rId2"/>
    <p:sldId id="258" r:id="rId3"/>
    <p:sldId id="272"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77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A0F9962C-E541-425D-BC02-9941CEC401E2}" type="datetimeFigureOut">
              <a:rPr lang="da-DK" smtClean="0"/>
              <a:pPr/>
              <a:t>30-12-2015</a:t>
            </a:fld>
            <a:endParaRPr lang="da-DK"/>
          </a:p>
        </p:txBody>
      </p:sp>
      <p:sp>
        <p:nvSpPr>
          <p:cNvPr id="4" name="Pladsholder til sidefod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472193D2-F9BA-4348-B485-68A180880B30}" type="slidenum">
              <a:rPr lang="da-DK" smtClean="0"/>
              <a:pPr/>
              <a:t>‹nr.›</a:t>
            </a:fld>
            <a:endParaRPr lang="da-DK"/>
          </a:p>
        </p:txBody>
      </p:sp>
    </p:spTree>
    <p:extLst>
      <p:ext uri="{BB962C8B-B14F-4D97-AF65-F5344CB8AC3E}">
        <p14:creationId xmlns:p14="http://schemas.microsoft.com/office/powerpoint/2010/main" val="1869184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CB32C39F-E9DF-4B4F-8C16-224510D95102}" type="datetimeFigureOut">
              <a:rPr lang="da-DK" smtClean="0"/>
              <a:t>30-12-2015</a:t>
            </a:fld>
            <a:endParaRPr lang="da-DK"/>
          </a:p>
        </p:txBody>
      </p:sp>
      <p:sp>
        <p:nvSpPr>
          <p:cNvPr id="4" name="Pladsholder til diasbillede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66750" y="4716463"/>
            <a:ext cx="5335588" cy="4467225"/>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CD4B1654-7738-49E9-B880-C5F7789E82C0}" type="slidenum">
              <a:rPr lang="da-DK" smtClean="0"/>
              <a:t>‹nr.›</a:t>
            </a:fld>
            <a:endParaRPr lang="da-DK"/>
          </a:p>
        </p:txBody>
      </p:sp>
    </p:spTree>
    <p:extLst>
      <p:ext uri="{BB962C8B-B14F-4D97-AF65-F5344CB8AC3E}">
        <p14:creationId xmlns:p14="http://schemas.microsoft.com/office/powerpoint/2010/main" val="1596932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b="0" i="0" u="none" strike="noStrike" kern="1200" baseline="0" dirty="0" smtClean="0">
                <a:solidFill>
                  <a:schemeClr val="tx1"/>
                </a:solidFill>
                <a:latin typeface="+mn-lt"/>
                <a:ea typeface="+mn-ea"/>
                <a:cs typeface="+mn-cs"/>
              </a:rPr>
              <a:t>Lønforholdene for den enkelte ansatte skal vurderes ved den årlige lønforhandling. Det er ikke hensigten, at en medarbejder i et længerevarende ansættelsesforhold skal </a:t>
            </a:r>
            <a:r>
              <a:rPr lang="da-DK" sz="1200" b="0" i="0" u="none" strike="noStrike" kern="1200" baseline="0" dirty="0" err="1" smtClean="0">
                <a:solidFill>
                  <a:schemeClr val="tx1"/>
                </a:solidFill>
                <a:latin typeface="+mn-lt"/>
                <a:ea typeface="+mn-ea"/>
                <a:cs typeface="+mn-cs"/>
              </a:rPr>
              <a:t>forbli-ve</a:t>
            </a:r>
            <a:r>
              <a:rPr lang="da-DK" sz="1200" b="0" i="0" u="none" strike="noStrike" kern="1200" baseline="0" dirty="0" smtClean="0">
                <a:solidFill>
                  <a:schemeClr val="tx1"/>
                </a:solidFill>
                <a:latin typeface="+mn-lt"/>
                <a:ea typeface="+mn-ea"/>
                <a:cs typeface="+mn-cs"/>
              </a:rPr>
              <a:t> på grundløn. De lokale forhandlingsparter skal i forbindelse med de årlige </a:t>
            </a:r>
            <a:r>
              <a:rPr lang="da-DK" sz="1200" b="0" i="0" u="none" strike="noStrike" kern="1200" baseline="0" dirty="0" err="1" smtClean="0">
                <a:solidFill>
                  <a:schemeClr val="tx1"/>
                </a:solidFill>
                <a:latin typeface="+mn-lt"/>
                <a:ea typeface="+mn-ea"/>
                <a:cs typeface="+mn-cs"/>
              </a:rPr>
              <a:t>lønfor-handlinger</a:t>
            </a:r>
            <a:r>
              <a:rPr lang="da-DK" sz="1200" b="0" i="0" u="none" strike="noStrike" kern="1200" baseline="0" dirty="0" smtClean="0">
                <a:solidFill>
                  <a:schemeClr val="tx1"/>
                </a:solidFill>
                <a:latin typeface="+mn-lt"/>
                <a:ea typeface="+mn-ea"/>
                <a:cs typeface="+mn-cs"/>
              </a:rPr>
              <a:t> være særligt opmærksomme på dette. </a:t>
            </a:r>
            <a:endParaRPr lang="da-DK" dirty="0"/>
          </a:p>
        </p:txBody>
      </p:sp>
      <p:sp>
        <p:nvSpPr>
          <p:cNvPr id="4" name="Pladsholder til diasnummer 3"/>
          <p:cNvSpPr>
            <a:spLocks noGrp="1"/>
          </p:cNvSpPr>
          <p:nvPr>
            <p:ph type="sldNum" sz="quarter" idx="10"/>
          </p:nvPr>
        </p:nvSpPr>
        <p:spPr/>
        <p:txBody>
          <a:bodyPr/>
          <a:lstStyle/>
          <a:p>
            <a:fld id="{CD4B1654-7738-49E9-B880-C5F7789E82C0}" type="slidenum">
              <a:rPr lang="da-DK" smtClean="0"/>
              <a:t>5</a:t>
            </a:fld>
            <a:endParaRPr lang="da-DK"/>
          </a:p>
        </p:txBody>
      </p:sp>
    </p:spTree>
    <p:extLst>
      <p:ext uri="{BB962C8B-B14F-4D97-AF65-F5344CB8AC3E}">
        <p14:creationId xmlns:p14="http://schemas.microsoft.com/office/powerpoint/2010/main" val="13617429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solidFill>
            <a:srgbClr val="EDF6F6"/>
          </a:solidFill>
          <a:ln w="9525">
            <a:solidFill>
              <a:schemeClr val="tx1"/>
            </a:solidFill>
            <a:miter lim="800000"/>
            <a:headEnd/>
            <a:tailEnd/>
          </a:ln>
          <a:effectLst/>
        </p:spPr>
        <p:txBody>
          <a:bodyPr wrap="none" anchor="ctr"/>
          <a:lstStyle/>
          <a:p>
            <a:pPr eaLnBrk="0" fontAlgn="base" hangingPunct="0">
              <a:spcBef>
                <a:spcPct val="0"/>
              </a:spcBef>
              <a:spcAft>
                <a:spcPct val="0"/>
              </a:spcAft>
            </a:pPr>
            <a:endParaRPr lang="en-US" sz="2400">
              <a:solidFill>
                <a:srgbClr val="000000"/>
              </a:solidFill>
              <a:latin typeface="Times" pitchFamily="18" charset="0"/>
            </a:endParaRPr>
          </a:p>
        </p:txBody>
      </p:sp>
      <p:pic>
        <p:nvPicPr>
          <p:cNvPr id="5" name="Picture 3"/>
          <p:cNvPicPr>
            <a:picLocks noChangeAspect="1" noChangeArrowheads="1"/>
          </p:cNvPicPr>
          <p:nvPr/>
        </p:nvPicPr>
        <p:blipFill>
          <a:blip r:embed="rId2" cstate="print"/>
          <a:srcRect/>
          <a:stretch>
            <a:fillRect/>
          </a:stretch>
        </p:blipFill>
        <p:spPr bwMode="auto">
          <a:xfrm>
            <a:off x="0" y="5943600"/>
            <a:ext cx="9123363" cy="273050"/>
          </a:xfrm>
          <a:prstGeom prst="rect">
            <a:avLst/>
          </a:prstGeom>
          <a:noFill/>
          <a:ln w="9525">
            <a:noFill/>
            <a:miter lim="800000"/>
            <a:headEnd/>
            <a:tailEnd/>
          </a:ln>
        </p:spPr>
      </p:pic>
      <p:sp>
        <p:nvSpPr>
          <p:cNvPr id="28676" name="Rectangle 4"/>
          <p:cNvSpPr>
            <a:spLocks noGrp="1" noChangeArrowheads="1"/>
          </p:cNvSpPr>
          <p:nvPr>
            <p:ph type="ctrTitle"/>
          </p:nvPr>
        </p:nvSpPr>
        <p:spPr>
          <a:xfrm>
            <a:off x="990600" y="1752600"/>
            <a:ext cx="7620000" cy="1295400"/>
          </a:xfrm>
        </p:spPr>
        <p:txBody>
          <a:bodyPr anchor="t"/>
          <a:lstStyle>
            <a:lvl1pPr>
              <a:defRPr sz="3600"/>
            </a:lvl1pPr>
          </a:lstStyle>
          <a:p>
            <a:pPr lvl="0"/>
            <a:r>
              <a:rPr lang="da-DK" noProof="0" smtClean="0"/>
              <a:t>Klik for at redigere titeltypografi i masteren</a:t>
            </a:r>
          </a:p>
        </p:txBody>
      </p:sp>
      <p:sp>
        <p:nvSpPr>
          <p:cNvPr id="28677" name="Rectangle 5"/>
          <p:cNvSpPr>
            <a:spLocks noGrp="1" noChangeArrowheads="1"/>
          </p:cNvSpPr>
          <p:nvPr>
            <p:ph type="subTitle" idx="1"/>
          </p:nvPr>
        </p:nvSpPr>
        <p:spPr>
          <a:xfrm>
            <a:off x="990600" y="3429000"/>
            <a:ext cx="7620000" cy="2133600"/>
          </a:xfrm>
        </p:spPr>
        <p:txBody>
          <a:bodyPr/>
          <a:lstStyle>
            <a:lvl1pPr marL="0" indent="0">
              <a:buFontTx/>
              <a:buNone/>
              <a:defRPr sz="2400"/>
            </a:lvl1pPr>
          </a:lstStyle>
          <a:p>
            <a:pPr lvl="0"/>
            <a:r>
              <a:rPr lang="da-DK" noProof="0" smtClean="0"/>
              <a:t>Klik for at redigere undertiteltypografien i masteren</a:t>
            </a:r>
          </a:p>
        </p:txBody>
      </p:sp>
      <p:sp>
        <p:nvSpPr>
          <p:cNvPr id="6" name="Rectangle 6"/>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da-DK"/>
          </a:p>
        </p:txBody>
      </p:sp>
      <p:sp>
        <p:nvSpPr>
          <p:cNvPr id="7" name="Rectangle 7"/>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da-DK"/>
          </a:p>
        </p:txBody>
      </p:sp>
      <p:sp>
        <p:nvSpPr>
          <p:cNvPr id="8" name="Rectangle 8"/>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0A0D1C46-0F7A-4C72-B20C-D166925D502F}" type="slidenum">
              <a:rPr lang="da-DK"/>
              <a:pPr>
                <a:defRPr/>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6"/>
          <p:cNvSpPr>
            <a:spLocks noGrp="1" noChangeArrowheads="1"/>
          </p:cNvSpPr>
          <p:nvPr>
            <p:ph type="dt" sz="half" idx="10"/>
          </p:nvPr>
        </p:nvSpPr>
        <p:spPr>
          <a:ln/>
        </p:spPr>
        <p:txBody>
          <a:bodyPr/>
          <a:lstStyle>
            <a:lvl1pPr>
              <a:defRPr/>
            </a:lvl1pPr>
          </a:lstStyle>
          <a:p>
            <a:pPr>
              <a:defRPr/>
            </a:pPr>
            <a:endParaRPr lang="da-DK"/>
          </a:p>
        </p:txBody>
      </p:sp>
      <p:sp>
        <p:nvSpPr>
          <p:cNvPr id="5" name="Rectangle 7"/>
          <p:cNvSpPr>
            <a:spLocks noGrp="1" noChangeArrowheads="1"/>
          </p:cNvSpPr>
          <p:nvPr>
            <p:ph type="ftr" sz="quarter" idx="11"/>
          </p:nvPr>
        </p:nvSpPr>
        <p:spPr>
          <a:ln/>
        </p:spPr>
        <p:txBody>
          <a:bodyPr/>
          <a:lstStyle>
            <a:lvl1pPr>
              <a:defRPr/>
            </a:lvl1pPr>
          </a:lstStyle>
          <a:p>
            <a:pPr>
              <a:defRPr/>
            </a:pPr>
            <a:endParaRPr lang="da-DK"/>
          </a:p>
        </p:txBody>
      </p:sp>
      <p:sp>
        <p:nvSpPr>
          <p:cNvPr id="6" name="Rectangle 8"/>
          <p:cNvSpPr>
            <a:spLocks noGrp="1" noChangeArrowheads="1"/>
          </p:cNvSpPr>
          <p:nvPr>
            <p:ph type="sldNum" sz="quarter" idx="12"/>
          </p:nvPr>
        </p:nvSpPr>
        <p:spPr>
          <a:ln/>
        </p:spPr>
        <p:txBody>
          <a:bodyPr/>
          <a:lstStyle>
            <a:lvl1pPr>
              <a:defRPr/>
            </a:lvl1pPr>
          </a:lstStyle>
          <a:p>
            <a:pPr>
              <a:defRPr/>
            </a:pPr>
            <a:fld id="{E6130C38-12EC-4A8D-80E7-6D018E1857B8}" type="slidenum">
              <a:rPr lang="da-DK"/>
              <a:pPr>
                <a:defRPr/>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705600" y="304800"/>
            <a:ext cx="1905000" cy="5257800"/>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990600" y="304800"/>
            <a:ext cx="5562600" cy="5257800"/>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6"/>
          <p:cNvSpPr>
            <a:spLocks noGrp="1" noChangeArrowheads="1"/>
          </p:cNvSpPr>
          <p:nvPr>
            <p:ph type="dt" sz="half" idx="10"/>
          </p:nvPr>
        </p:nvSpPr>
        <p:spPr>
          <a:ln/>
        </p:spPr>
        <p:txBody>
          <a:bodyPr/>
          <a:lstStyle>
            <a:lvl1pPr>
              <a:defRPr/>
            </a:lvl1pPr>
          </a:lstStyle>
          <a:p>
            <a:pPr>
              <a:defRPr/>
            </a:pPr>
            <a:endParaRPr lang="da-DK"/>
          </a:p>
        </p:txBody>
      </p:sp>
      <p:sp>
        <p:nvSpPr>
          <p:cNvPr id="5" name="Rectangle 7"/>
          <p:cNvSpPr>
            <a:spLocks noGrp="1" noChangeArrowheads="1"/>
          </p:cNvSpPr>
          <p:nvPr>
            <p:ph type="ftr" sz="quarter" idx="11"/>
          </p:nvPr>
        </p:nvSpPr>
        <p:spPr>
          <a:ln/>
        </p:spPr>
        <p:txBody>
          <a:bodyPr/>
          <a:lstStyle>
            <a:lvl1pPr>
              <a:defRPr/>
            </a:lvl1pPr>
          </a:lstStyle>
          <a:p>
            <a:pPr>
              <a:defRPr/>
            </a:pPr>
            <a:endParaRPr lang="da-DK"/>
          </a:p>
        </p:txBody>
      </p:sp>
      <p:sp>
        <p:nvSpPr>
          <p:cNvPr id="6" name="Rectangle 8"/>
          <p:cNvSpPr>
            <a:spLocks noGrp="1" noChangeArrowheads="1"/>
          </p:cNvSpPr>
          <p:nvPr>
            <p:ph type="sldNum" sz="quarter" idx="12"/>
          </p:nvPr>
        </p:nvSpPr>
        <p:spPr>
          <a:ln/>
        </p:spPr>
        <p:txBody>
          <a:bodyPr/>
          <a:lstStyle>
            <a:lvl1pPr>
              <a:defRPr/>
            </a:lvl1pPr>
          </a:lstStyle>
          <a:p>
            <a:pPr>
              <a:defRPr/>
            </a:pPr>
            <a:fld id="{AD630CE2-A695-4D72-B06F-22EE4CC75948}" type="slidenum">
              <a:rPr lang="da-DK"/>
              <a:pPr>
                <a:defRPr/>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6"/>
          <p:cNvSpPr>
            <a:spLocks noGrp="1" noChangeArrowheads="1"/>
          </p:cNvSpPr>
          <p:nvPr>
            <p:ph type="dt" sz="half" idx="10"/>
          </p:nvPr>
        </p:nvSpPr>
        <p:spPr>
          <a:ln/>
        </p:spPr>
        <p:txBody>
          <a:bodyPr/>
          <a:lstStyle>
            <a:lvl1pPr>
              <a:defRPr/>
            </a:lvl1pPr>
          </a:lstStyle>
          <a:p>
            <a:pPr>
              <a:defRPr/>
            </a:pPr>
            <a:endParaRPr lang="da-DK"/>
          </a:p>
        </p:txBody>
      </p:sp>
      <p:sp>
        <p:nvSpPr>
          <p:cNvPr id="5" name="Rectangle 7"/>
          <p:cNvSpPr>
            <a:spLocks noGrp="1" noChangeArrowheads="1"/>
          </p:cNvSpPr>
          <p:nvPr>
            <p:ph type="ftr" sz="quarter" idx="11"/>
          </p:nvPr>
        </p:nvSpPr>
        <p:spPr>
          <a:ln/>
        </p:spPr>
        <p:txBody>
          <a:bodyPr/>
          <a:lstStyle>
            <a:lvl1pPr>
              <a:defRPr/>
            </a:lvl1pPr>
          </a:lstStyle>
          <a:p>
            <a:pPr>
              <a:defRPr/>
            </a:pPr>
            <a:endParaRPr lang="da-DK"/>
          </a:p>
        </p:txBody>
      </p:sp>
      <p:sp>
        <p:nvSpPr>
          <p:cNvPr id="6" name="Rectangle 8"/>
          <p:cNvSpPr>
            <a:spLocks noGrp="1" noChangeArrowheads="1"/>
          </p:cNvSpPr>
          <p:nvPr>
            <p:ph type="sldNum" sz="quarter" idx="12"/>
          </p:nvPr>
        </p:nvSpPr>
        <p:spPr>
          <a:ln/>
        </p:spPr>
        <p:txBody>
          <a:bodyPr/>
          <a:lstStyle>
            <a:lvl1pPr>
              <a:defRPr/>
            </a:lvl1pPr>
          </a:lstStyle>
          <a:p>
            <a:pPr>
              <a:defRPr/>
            </a:pPr>
            <a:fld id="{0A2C8E4B-1135-475B-A337-C321F44E008F}" type="slidenum">
              <a:rPr lang="da-DK"/>
              <a:pPr>
                <a:defRPr/>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i master</a:t>
            </a:r>
          </a:p>
        </p:txBody>
      </p:sp>
      <p:sp>
        <p:nvSpPr>
          <p:cNvPr id="4" name="Rectangle 6"/>
          <p:cNvSpPr>
            <a:spLocks noGrp="1" noChangeArrowheads="1"/>
          </p:cNvSpPr>
          <p:nvPr>
            <p:ph type="dt" sz="half" idx="10"/>
          </p:nvPr>
        </p:nvSpPr>
        <p:spPr>
          <a:ln/>
        </p:spPr>
        <p:txBody>
          <a:bodyPr/>
          <a:lstStyle>
            <a:lvl1pPr>
              <a:defRPr/>
            </a:lvl1pPr>
          </a:lstStyle>
          <a:p>
            <a:pPr>
              <a:defRPr/>
            </a:pPr>
            <a:endParaRPr lang="da-DK"/>
          </a:p>
        </p:txBody>
      </p:sp>
      <p:sp>
        <p:nvSpPr>
          <p:cNvPr id="5" name="Rectangle 7"/>
          <p:cNvSpPr>
            <a:spLocks noGrp="1" noChangeArrowheads="1"/>
          </p:cNvSpPr>
          <p:nvPr>
            <p:ph type="ftr" sz="quarter" idx="11"/>
          </p:nvPr>
        </p:nvSpPr>
        <p:spPr>
          <a:ln/>
        </p:spPr>
        <p:txBody>
          <a:bodyPr/>
          <a:lstStyle>
            <a:lvl1pPr>
              <a:defRPr/>
            </a:lvl1pPr>
          </a:lstStyle>
          <a:p>
            <a:pPr>
              <a:defRPr/>
            </a:pPr>
            <a:endParaRPr lang="da-DK"/>
          </a:p>
        </p:txBody>
      </p:sp>
      <p:sp>
        <p:nvSpPr>
          <p:cNvPr id="6" name="Rectangle 8"/>
          <p:cNvSpPr>
            <a:spLocks noGrp="1" noChangeArrowheads="1"/>
          </p:cNvSpPr>
          <p:nvPr>
            <p:ph type="sldNum" sz="quarter" idx="12"/>
          </p:nvPr>
        </p:nvSpPr>
        <p:spPr>
          <a:ln/>
        </p:spPr>
        <p:txBody>
          <a:bodyPr/>
          <a:lstStyle>
            <a:lvl1pPr>
              <a:defRPr/>
            </a:lvl1pPr>
          </a:lstStyle>
          <a:p>
            <a:pPr>
              <a:defRPr/>
            </a:pPr>
            <a:fld id="{29B57301-ADB9-4A5E-A13A-8F1DBA94A826}" type="slidenum">
              <a:rPr lang="da-DK"/>
              <a:pPr>
                <a:defRPr/>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990600" y="1752600"/>
            <a:ext cx="3733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876800" y="1752600"/>
            <a:ext cx="3733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Rectangle 6"/>
          <p:cNvSpPr>
            <a:spLocks noGrp="1" noChangeArrowheads="1"/>
          </p:cNvSpPr>
          <p:nvPr>
            <p:ph type="dt" sz="half" idx="10"/>
          </p:nvPr>
        </p:nvSpPr>
        <p:spPr>
          <a:ln/>
        </p:spPr>
        <p:txBody>
          <a:bodyPr/>
          <a:lstStyle>
            <a:lvl1pPr>
              <a:defRPr/>
            </a:lvl1pPr>
          </a:lstStyle>
          <a:p>
            <a:pPr>
              <a:defRPr/>
            </a:pPr>
            <a:endParaRPr lang="da-DK"/>
          </a:p>
        </p:txBody>
      </p:sp>
      <p:sp>
        <p:nvSpPr>
          <p:cNvPr id="6" name="Rectangle 7"/>
          <p:cNvSpPr>
            <a:spLocks noGrp="1" noChangeArrowheads="1"/>
          </p:cNvSpPr>
          <p:nvPr>
            <p:ph type="ftr" sz="quarter" idx="11"/>
          </p:nvPr>
        </p:nvSpPr>
        <p:spPr>
          <a:ln/>
        </p:spPr>
        <p:txBody>
          <a:bodyPr/>
          <a:lstStyle>
            <a:lvl1pPr>
              <a:defRPr/>
            </a:lvl1pPr>
          </a:lstStyle>
          <a:p>
            <a:pPr>
              <a:defRPr/>
            </a:pPr>
            <a:endParaRPr lang="da-DK"/>
          </a:p>
        </p:txBody>
      </p:sp>
      <p:sp>
        <p:nvSpPr>
          <p:cNvPr id="7" name="Rectangle 8"/>
          <p:cNvSpPr>
            <a:spLocks noGrp="1" noChangeArrowheads="1"/>
          </p:cNvSpPr>
          <p:nvPr>
            <p:ph type="sldNum" sz="quarter" idx="12"/>
          </p:nvPr>
        </p:nvSpPr>
        <p:spPr>
          <a:ln/>
        </p:spPr>
        <p:txBody>
          <a:bodyPr/>
          <a:lstStyle>
            <a:lvl1pPr>
              <a:defRPr/>
            </a:lvl1pPr>
          </a:lstStyle>
          <a:p>
            <a:pPr>
              <a:defRPr/>
            </a:pPr>
            <a:fld id="{393CE20F-BFC7-455A-A329-4F4ADAF0619A}" type="slidenum">
              <a:rPr lang="da-DK"/>
              <a:pPr>
                <a:defRPr/>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Rectangle 6"/>
          <p:cNvSpPr>
            <a:spLocks noGrp="1" noChangeArrowheads="1"/>
          </p:cNvSpPr>
          <p:nvPr>
            <p:ph type="dt" sz="half" idx="10"/>
          </p:nvPr>
        </p:nvSpPr>
        <p:spPr>
          <a:ln/>
        </p:spPr>
        <p:txBody>
          <a:bodyPr/>
          <a:lstStyle>
            <a:lvl1pPr>
              <a:defRPr/>
            </a:lvl1pPr>
          </a:lstStyle>
          <a:p>
            <a:pPr>
              <a:defRPr/>
            </a:pPr>
            <a:endParaRPr lang="da-DK"/>
          </a:p>
        </p:txBody>
      </p:sp>
      <p:sp>
        <p:nvSpPr>
          <p:cNvPr id="8" name="Rectangle 7"/>
          <p:cNvSpPr>
            <a:spLocks noGrp="1" noChangeArrowheads="1"/>
          </p:cNvSpPr>
          <p:nvPr>
            <p:ph type="ftr" sz="quarter" idx="11"/>
          </p:nvPr>
        </p:nvSpPr>
        <p:spPr>
          <a:ln/>
        </p:spPr>
        <p:txBody>
          <a:bodyPr/>
          <a:lstStyle>
            <a:lvl1pPr>
              <a:defRPr/>
            </a:lvl1pPr>
          </a:lstStyle>
          <a:p>
            <a:pPr>
              <a:defRPr/>
            </a:pPr>
            <a:endParaRPr lang="da-DK"/>
          </a:p>
        </p:txBody>
      </p:sp>
      <p:sp>
        <p:nvSpPr>
          <p:cNvPr id="9" name="Rectangle 8"/>
          <p:cNvSpPr>
            <a:spLocks noGrp="1" noChangeArrowheads="1"/>
          </p:cNvSpPr>
          <p:nvPr>
            <p:ph type="sldNum" sz="quarter" idx="12"/>
          </p:nvPr>
        </p:nvSpPr>
        <p:spPr>
          <a:ln/>
        </p:spPr>
        <p:txBody>
          <a:bodyPr/>
          <a:lstStyle>
            <a:lvl1pPr>
              <a:defRPr/>
            </a:lvl1pPr>
          </a:lstStyle>
          <a:p>
            <a:pPr>
              <a:defRPr/>
            </a:pPr>
            <a:fld id="{244232B1-C428-438B-98B4-DFEC43588079}" type="slidenum">
              <a:rPr lang="da-DK"/>
              <a:pPr>
                <a:defRPr/>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Rectangle 6"/>
          <p:cNvSpPr>
            <a:spLocks noGrp="1" noChangeArrowheads="1"/>
          </p:cNvSpPr>
          <p:nvPr>
            <p:ph type="dt" sz="half" idx="10"/>
          </p:nvPr>
        </p:nvSpPr>
        <p:spPr>
          <a:ln/>
        </p:spPr>
        <p:txBody>
          <a:bodyPr/>
          <a:lstStyle>
            <a:lvl1pPr>
              <a:defRPr/>
            </a:lvl1pPr>
          </a:lstStyle>
          <a:p>
            <a:pPr>
              <a:defRPr/>
            </a:pPr>
            <a:endParaRPr lang="da-DK"/>
          </a:p>
        </p:txBody>
      </p:sp>
      <p:sp>
        <p:nvSpPr>
          <p:cNvPr id="4" name="Rectangle 7"/>
          <p:cNvSpPr>
            <a:spLocks noGrp="1" noChangeArrowheads="1"/>
          </p:cNvSpPr>
          <p:nvPr>
            <p:ph type="ftr" sz="quarter" idx="11"/>
          </p:nvPr>
        </p:nvSpPr>
        <p:spPr>
          <a:ln/>
        </p:spPr>
        <p:txBody>
          <a:bodyPr/>
          <a:lstStyle>
            <a:lvl1pPr>
              <a:defRPr/>
            </a:lvl1pPr>
          </a:lstStyle>
          <a:p>
            <a:pPr>
              <a:defRPr/>
            </a:pPr>
            <a:endParaRPr lang="da-DK"/>
          </a:p>
        </p:txBody>
      </p:sp>
      <p:sp>
        <p:nvSpPr>
          <p:cNvPr id="5" name="Rectangle 8"/>
          <p:cNvSpPr>
            <a:spLocks noGrp="1" noChangeArrowheads="1"/>
          </p:cNvSpPr>
          <p:nvPr>
            <p:ph type="sldNum" sz="quarter" idx="12"/>
          </p:nvPr>
        </p:nvSpPr>
        <p:spPr>
          <a:ln/>
        </p:spPr>
        <p:txBody>
          <a:bodyPr/>
          <a:lstStyle>
            <a:lvl1pPr>
              <a:defRPr/>
            </a:lvl1pPr>
          </a:lstStyle>
          <a:p>
            <a:pPr>
              <a:defRPr/>
            </a:pPr>
            <a:fld id="{3E60AD92-805B-48BD-A7B8-69C8AFAC1E1F}" type="slidenum">
              <a:rPr lang="da-DK"/>
              <a:pPr>
                <a:defRPr/>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da-DK"/>
          </a:p>
        </p:txBody>
      </p:sp>
      <p:sp>
        <p:nvSpPr>
          <p:cNvPr id="3" name="Rectangle 7"/>
          <p:cNvSpPr>
            <a:spLocks noGrp="1" noChangeArrowheads="1"/>
          </p:cNvSpPr>
          <p:nvPr>
            <p:ph type="ftr" sz="quarter" idx="11"/>
          </p:nvPr>
        </p:nvSpPr>
        <p:spPr>
          <a:ln/>
        </p:spPr>
        <p:txBody>
          <a:bodyPr/>
          <a:lstStyle>
            <a:lvl1pPr>
              <a:defRPr/>
            </a:lvl1pPr>
          </a:lstStyle>
          <a:p>
            <a:pPr>
              <a:defRPr/>
            </a:pPr>
            <a:endParaRPr lang="da-DK"/>
          </a:p>
        </p:txBody>
      </p:sp>
      <p:sp>
        <p:nvSpPr>
          <p:cNvPr id="4" name="Rectangle 8"/>
          <p:cNvSpPr>
            <a:spLocks noGrp="1" noChangeArrowheads="1"/>
          </p:cNvSpPr>
          <p:nvPr>
            <p:ph type="sldNum" sz="quarter" idx="12"/>
          </p:nvPr>
        </p:nvSpPr>
        <p:spPr>
          <a:ln/>
        </p:spPr>
        <p:txBody>
          <a:bodyPr/>
          <a:lstStyle>
            <a:lvl1pPr>
              <a:defRPr/>
            </a:lvl1pPr>
          </a:lstStyle>
          <a:p>
            <a:pPr>
              <a:defRPr/>
            </a:pPr>
            <a:fld id="{F5846D01-4AE9-4BD4-BAC8-147BDCFB88A1}" type="slidenum">
              <a:rPr lang="da-DK"/>
              <a:pPr>
                <a:defRPr/>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Rectangle 6"/>
          <p:cNvSpPr>
            <a:spLocks noGrp="1" noChangeArrowheads="1"/>
          </p:cNvSpPr>
          <p:nvPr>
            <p:ph type="dt" sz="half" idx="10"/>
          </p:nvPr>
        </p:nvSpPr>
        <p:spPr>
          <a:ln/>
        </p:spPr>
        <p:txBody>
          <a:bodyPr/>
          <a:lstStyle>
            <a:lvl1pPr>
              <a:defRPr/>
            </a:lvl1pPr>
          </a:lstStyle>
          <a:p>
            <a:pPr>
              <a:defRPr/>
            </a:pPr>
            <a:endParaRPr lang="da-DK"/>
          </a:p>
        </p:txBody>
      </p:sp>
      <p:sp>
        <p:nvSpPr>
          <p:cNvPr id="6" name="Rectangle 7"/>
          <p:cNvSpPr>
            <a:spLocks noGrp="1" noChangeArrowheads="1"/>
          </p:cNvSpPr>
          <p:nvPr>
            <p:ph type="ftr" sz="quarter" idx="11"/>
          </p:nvPr>
        </p:nvSpPr>
        <p:spPr>
          <a:ln/>
        </p:spPr>
        <p:txBody>
          <a:bodyPr/>
          <a:lstStyle>
            <a:lvl1pPr>
              <a:defRPr/>
            </a:lvl1pPr>
          </a:lstStyle>
          <a:p>
            <a:pPr>
              <a:defRPr/>
            </a:pPr>
            <a:endParaRPr lang="da-DK"/>
          </a:p>
        </p:txBody>
      </p:sp>
      <p:sp>
        <p:nvSpPr>
          <p:cNvPr id="7" name="Rectangle 8"/>
          <p:cNvSpPr>
            <a:spLocks noGrp="1" noChangeArrowheads="1"/>
          </p:cNvSpPr>
          <p:nvPr>
            <p:ph type="sldNum" sz="quarter" idx="12"/>
          </p:nvPr>
        </p:nvSpPr>
        <p:spPr>
          <a:ln/>
        </p:spPr>
        <p:txBody>
          <a:bodyPr/>
          <a:lstStyle>
            <a:lvl1pPr>
              <a:defRPr/>
            </a:lvl1pPr>
          </a:lstStyle>
          <a:p>
            <a:pPr>
              <a:defRPr/>
            </a:pPr>
            <a:fld id="{2C6AFCC1-DA37-46C1-8615-7CC33BF20642}" type="slidenum">
              <a:rPr lang="da-DK"/>
              <a:pPr>
                <a:defRPr/>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Rectangle 6"/>
          <p:cNvSpPr>
            <a:spLocks noGrp="1" noChangeArrowheads="1"/>
          </p:cNvSpPr>
          <p:nvPr>
            <p:ph type="dt" sz="half" idx="10"/>
          </p:nvPr>
        </p:nvSpPr>
        <p:spPr>
          <a:ln/>
        </p:spPr>
        <p:txBody>
          <a:bodyPr/>
          <a:lstStyle>
            <a:lvl1pPr>
              <a:defRPr/>
            </a:lvl1pPr>
          </a:lstStyle>
          <a:p>
            <a:pPr>
              <a:defRPr/>
            </a:pPr>
            <a:endParaRPr lang="da-DK"/>
          </a:p>
        </p:txBody>
      </p:sp>
      <p:sp>
        <p:nvSpPr>
          <p:cNvPr id="6" name="Rectangle 7"/>
          <p:cNvSpPr>
            <a:spLocks noGrp="1" noChangeArrowheads="1"/>
          </p:cNvSpPr>
          <p:nvPr>
            <p:ph type="ftr" sz="quarter" idx="11"/>
          </p:nvPr>
        </p:nvSpPr>
        <p:spPr>
          <a:ln/>
        </p:spPr>
        <p:txBody>
          <a:bodyPr/>
          <a:lstStyle>
            <a:lvl1pPr>
              <a:defRPr/>
            </a:lvl1pPr>
          </a:lstStyle>
          <a:p>
            <a:pPr>
              <a:defRPr/>
            </a:pPr>
            <a:endParaRPr lang="da-DK"/>
          </a:p>
        </p:txBody>
      </p:sp>
      <p:sp>
        <p:nvSpPr>
          <p:cNvPr id="7" name="Rectangle 8"/>
          <p:cNvSpPr>
            <a:spLocks noGrp="1" noChangeArrowheads="1"/>
          </p:cNvSpPr>
          <p:nvPr>
            <p:ph type="sldNum" sz="quarter" idx="12"/>
          </p:nvPr>
        </p:nvSpPr>
        <p:spPr>
          <a:ln/>
        </p:spPr>
        <p:txBody>
          <a:bodyPr/>
          <a:lstStyle>
            <a:lvl1pPr>
              <a:defRPr/>
            </a:lvl1pPr>
          </a:lstStyle>
          <a:p>
            <a:pPr>
              <a:defRPr/>
            </a:pPr>
            <a:fld id="{337DD87C-F9BD-42C0-8778-ED19CCAB8820}" type="slidenum">
              <a:rPr lang="da-DK"/>
              <a:pPr>
                <a:defRPr/>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6858000"/>
          </a:xfrm>
          <a:prstGeom prst="rect">
            <a:avLst/>
          </a:prstGeom>
          <a:solidFill>
            <a:srgbClr val="EDF6F6"/>
          </a:solidFill>
          <a:ln w="9525">
            <a:solidFill>
              <a:schemeClr val="tx1"/>
            </a:solidFill>
            <a:miter lim="800000"/>
            <a:headEnd/>
            <a:tailEnd/>
          </a:ln>
          <a:effectLst/>
        </p:spPr>
        <p:txBody>
          <a:bodyPr wrap="none" anchor="ctr"/>
          <a:lstStyle/>
          <a:p>
            <a:pPr eaLnBrk="0" fontAlgn="base" hangingPunct="0">
              <a:spcBef>
                <a:spcPct val="0"/>
              </a:spcBef>
              <a:spcAft>
                <a:spcPct val="0"/>
              </a:spcAft>
            </a:pPr>
            <a:endParaRPr lang="en-US" sz="2400">
              <a:solidFill>
                <a:srgbClr val="000000"/>
              </a:solidFill>
              <a:latin typeface="Times" pitchFamily="18" charset="0"/>
            </a:endParaRPr>
          </a:p>
        </p:txBody>
      </p:sp>
      <p:sp>
        <p:nvSpPr>
          <p:cNvPr id="1027" name="Rectangle 3"/>
          <p:cNvSpPr>
            <a:spLocks noChangeArrowheads="1"/>
          </p:cNvSpPr>
          <p:nvPr/>
        </p:nvSpPr>
        <p:spPr bwMode="auto">
          <a:xfrm>
            <a:off x="0" y="0"/>
            <a:ext cx="9144000" cy="1524000"/>
          </a:xfrm>
          <a:prstGeom prst="rect">
            <a:avLst/>
          </a:prstGeom>
          <a:solidFill>
            <a:srgbClr val="EDF6F6"/>
          </a:solidFill>
          <a:ln w="9525">
            <a:solidFill>
              <a:schemeClr val="tx1"/>
            </a:solidFill>
            <a:miter lim="800000"/>
            <a:headEnd/>
            <a:tailEnd/>
          </a:ln>
          <a:effectLst/>
        </p:spPr>
        <p:txBody>
          <a:bodyPr wrap="none" anchor="ctr"/>
          <a:lstStyle/>
          <a:p>
            <a:pPr eaLnBrk="0" fontAlgn="base" hangingPunct="0">
              <a:spcBef>
                <a:spcPct val="0"/>
              </a:spcBef>
              <a:spcAft>
                <a:spcPct val="0"/>
              </a:spcAft>
            </a:pPr>
            <a:endParaRPr lang="en-US" sz="2400">
              <a:solidFill>
                <a:srgbClr val="000000"/>
              </a:solidFill>
              <a:latin typeface="Times" pitchFamily="18" charset="0"/>
            </a:endParaRPr>
          </a:p>
        </p:txBody>
      </p:sp>
      <p:sp>
        <p:nvSpPr>
          <p:cNvPr id="1028" name="Rectangle 4"/>
          <p:cNvSpPr>
            <a:spLocks noGrp="1" noChangeArrowheads="1"/>
          </p:cNvSpPr>
          <p:nvPr>
            <p:ph type="title"/>
          </p:nvPr>
        </p:nvSpPr>
        <p:spPr bwMode="auto">
          <a:xfrm>
            <a:off x="990600" y="304800"/>
            <a:ext cx="7620000" cy="990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da-DK" smtClean="0"/>
              <a:t>Klik for at redigere titeltypografi i masteren</a:t>
            </a:r>
          </a:p>
        </p:txBody>
      </p:sp>
      <p:sp>
        <p:nvSpPr>
          <p:cNvPr id="1029" name="Rectangle 5"/>
          <p:cNvSpPr>
            <a:spLocks noGrp="1" noChangeArrowheads="1"/>
          </p:cNvSpPr>
          <p:nvPr>
            <p:ph type="body" idx="1"/>
          </p:nvPr>
        </p:nvSpPr>
        <p:spPr bwMode="auto">
          <a:xfrm>
            <a:off x="990600" y="1752600"/>
            <a:ext cx="7620000" cy="3810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p>
        </p:txBody>
      </p:sp>
      <p:sp>
        <p:nvSpPr>
          <p:cNvPr id="27654" name="Rectangle 6"/>
          <p:cNvSpPr>
            <a:spLocks noGrp="1" noChangeArrowheads="1"/>
          </p:cNvSpPr>
          <p:nvPr>
            <p:ph type="dt" sz="half" idx="2"/>
          </p:nvPr>
        </p:nvSpPr>
        <p:spPr bwMode="auto">
          <a:xfrm>
            <a:off x="990600" y="6477000"/>
            <a:ext cx="1905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rgbClr val="623100"/>
                </a:solidFill>
                <a:latin typeface="+mn-lt"/>
              </a:defRPr>
            </a:lvl1pPr>
          </a:lstStyle>
          <a:p>
            <a:pPr eaLnBrk="0" fontAlgn="base" hangingPunct="0">
              <a:spcBef>
                <a:spcPct val="0"/>
              </a:spcBef>
              <a:spcAft>
                <a:spcPct val="0"/>
              </a:spcAft>
              <a:defRPr/>
            </a:pPr>
            <a:endParaRPr lang="da-DK"/>
          </a:p>
        </p:txBody>
      </p:sp>
      <p:sp>
        <p:nvSpPr>
          <p:cNvPr id="27655" name="Rectangle 7"/>
          <p:cNvSpPr>
            <a:spLocks noGrp="1" noChangeArrowheads="1"/>
          </p:cNvSpPr>
          <p:nvPr>
            <p:ph type="ftr" sz="quarter" idx="3"/>
          </p:nvPr>
        </p:nvSpPr>
        <p:spPr bwMode="auto">
          <a:xfrm>
            <a:off x="3429000" y="6477000"/>
            <a:ext cx="3581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rgbClr val="623100"/>
                </a:solidFill>
                <a:latin typeface="+mn-lt"/>
              </a:defRPr>
            </a:lvl1pPr>
          </a:lstStyle>
          <a:p>
            <a:pPr eaLnBrk="0" fontAlgn="base" hangingPunct="0">
              <a:spcBef>
                <a:spcPct val="0"/>
              </a:spcBef>
              <a:spcAft>
                <a:spcPct val="0"/>
              </a:spcAft>
              <a:defRPr/>
            </a:pPr>
            <a:endParaRPr lang="da-DK"/>
          </a:p>
        </p:txBody>
      </p:sp>
      <p:sp>
        <p:nvSpPr>
          <p:cNvPr id="27656" name="Rectangle 8"/>
          <p:cNvSpPr>
            <a:spLocks noGrp="1" noChangeArrowheads="1"/>
          </p:cNvSpPr>
          <p:nvPr>
            <p:ph type="sldNum" sz="quarter" idx="4"/>
          </p:nvPr>
        </p:nvSpPr>
        <p:spPr bwMode="auto">
          <a:xfrm>
            <a:off x="7315200" y="6477000"/>
            <a:ext cx="129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rgbClr val="623100"/>
                </a:solidFill>
                <a:latin typeface="+mn-lt"/>
              </a:defRPr>
            </a:lvl1pPr>
          </a:lstStyle>
          <a:p>
            <a:pPr eaLnBrk="0" fontAlgn="base" hangingPunct="0">
              <a:spcBef>
                <a:spcPct val="0"/>
              </a:spcBef>
              <a:spcAft>
                <a:spcPct val="0"/>
              </a:spcAft>
              <a:defRPr/>
            </a:pPr>
            <a:fld id="{29AE8704-BF22-4A2B-ABCE-D93295835A25}" type="slidenum">
              <a:rPr lang="da-DK"/>
              <a:pPr eaLnBrk="0" fontAlgn="base" hangingPunct="0">
                <a:spcBef>
                  <a:spcPct val="0"/>
                </a:spcBef>
                <a:spcAft>
                  <a:spcPct val="0"/>
                </a:spcAft>
                <a:defRPr/>
              </a:pPr>
              <a:t>‹nr.›</a:t>
            </a:fld>
            <a:endParaRPr lang="da-DK"/>
          </a:p>
        </p:txBody>
      </p:sp>
      <p:pic>
        <p:nvPicPr>
          <p:cNvPr id="1033" name="Picture 9"/>
          <p:cNvPicPr>
            <a:picLocks noChangeAspect="1" noChangeArrowheads="1"/>
          </p:cNvPicPr>
          <p:nvPr/>
        </p:nvPicPr>
        <p:blipFill>
          <a:blip r:embed="rId13" cstate="print"/>
          <a:srcRect/>
          <a:stretch>
            <a:fillRect/>
          </a:stretch>
        </p:blipFill>
        <p:spPr bwMode="auto">
          <a:xfrm>
            <a:off x="0" y="5943600"/>
            <a:ext cx="9123363" cy="342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2800" b="1">
          <a:solidFill>
            <a:srgbClr val="623100"/>
          </a:solidFill>
          <a:latin typeface="+mj-lt"/>
          <a:ea typeface="+mj-ea"/>
          <a:cs typeface="+mj-cs"/>
        </a:defRPr>
      </a:lvl1pPr>
      <a:lvl2pPr algn="l" rtl="0" eaLnBrk="0" fontAlgn="base" hangingPunct="0">
        <a:spcBef>
          <a:spcPct val="0"/>
        </a:spcBef>
        <a:spcAft>
          <a:spcPct val="0"/>
        </a:spcAft>
        <a:defRPr sz="2800" b="1">
          <a:solidFill>
            <a:srgbClr val="623100"/>
          </a:solidFill>
          <a:latin typeface="Verdana" pitchFamily="34" charset="0"/>
        </a:defRPr>
      </a:lvl2pPr>
      <a:lvl3pPr algn="l" rtl="0" eaLnBrk="0" fontAlgn="base" hangingPunct="0">
        <a:spcBef>
          <a:spcPct val="0"/>
        </a:spcBef>
        <a:spcAft>
          <a:spcPct val="0"/>
        </a:spcAft>
        <a:defRPr sz="2800" b="1">
          <a:solidFill>
            <a:srgbClr val="623100"/>
          </a:solidFill>
          <a:latin typeface="Verdana" pitchFamily="34" charset="0"/>
        </a:defRPr>
      </a:lvl3pPr>
      <a:lvl4pPr algn="l" rtl="0" eaLnBrk="0" fontAlgn="base" hangingPunct="0">
        <a:spcBef>
          <a:spcPct val="0"/>
        </a:spcBef>
        <a:spcAft>
          <a:spcPct val="0"/>
        </a:spcAft>
        <a:defRPr sz="2800" b="1">
          <a:solidFill>
            <a:srgbClr val="623100"/>
          </a:solidFill>
          <a:latin typeface="Verdana" pitchFamily="34" charset="0"/>
        </a:defRPr>
      </a:lvl4pPr>
      <a:lvl5pPr algn="l" rtl="0" eaLnBrk="0" fontAlgn="base" hangingPunct="0">
        <a:spcBef>
          <a:spcPct val="0"/>
        </a:spcBef>
        <a:spcAft>
          <a:spcPct val="0"/>
        </a:spcAft>
        <a:defRPr sz="2800" b="1">
          <a:solidFill>
            <a:srgbClr val="623100"/>
          </a:solidFill>
          <a:latin typeface="Verdana" pitchFamily="34" charset="0"/>
        </a:defRPr>
      </a:lvl5pPr>
      <a:lvl6pPr marL="457200" algn="l" rtl="0" fontAlgn="base">
        <a:spcBef>
          <a:spcPct val="0"/>
        </a:spcBef>
        <a:spcAft>
          <a:spcPct val="0"/>
        </a:spcAft>
        <a:defRPr sz="2800" b="1">
          <a:solidFill>
            <a:srgbClr val="623100"/>
          </a:solidFill>
          <a:latin typeface="Verdana" pitchFamily="34" charset="0"/>
        </a:defRPr>
      </a:lvl6pPr>
      <a:lvl7pPr marL="914400" algn="l" rtl="0" fontAlgn="base">
        <a:spcBef>
          <a:spcPct val="0"/>
        </a:spcBef>
        <a:spcAft>
          <a:spcPct val="0"/>
        </a:spcAft>
        <a:defRPr sz="2800" b="1">
          <a:solidFill>
            <a:srgbClr val="623100"/>
          </a:solidFill>
          <a:latin typeface="Verdana" pitchFamily="34" charset="0"/>
        </a:defRPr>
      </a:lvl7pPr>
      <a:lvl8pPr marL="1371600" algn="l" rtl="0" fontAlgn="base">
        <a:spcBef>
          <a:spcPct val="0"/>
        </a:spcBef>
        <a:spcAft>
          <a:spcPct val="0"/>
        </a:spcAft>
        <a:defRPr sz="2800" b="1">
          <a:solidFill>
            <a:srgbClr val="623100"/>
          </a:solidFill>
          <a:latin typeface="Verdana" pitchFamily="34" charset="0"/>
        </a:defRPr>
      </a:lvl8pPr>
      <a:lvl9pPr marL="1828800" algn="l" rtl="0" fontAlgn="base">
        <a:spcBef>
          <a:spcPct val="0"/>
        </a:spcBef>
        <a:spcAft>
          <a:spcPct val="0"/>
        </a:spcAft>
        <a:defRPr sz="2800" b="1">
          <a:solidFill>
            <a:srgbClr val="623100"/>
          </a:solidFill>
          <a:latin typeface="Verdana" pitchFamily="34" charset="0"/>
        </a:defRPr>
      </a:lvl9pPr>
    </p:titleStyle>
    <p:bodyStyle>
      <a:lvl1pPr marL="342900" indent="-342900" algn="l" rtl="0" eaLnBrk="0" fontAlgn="base" hangingPunct="0">
        <a:spcBef>
          <a:spcPct val="20000"/>
        </a:spcBef>
        <a:spcAft>
          <a:spcPct val="0"/>
        </a:spcAft>
        <a:buClr>
          <a:schemeClr val="tx1"/>
        </a:buClr>
        <a:buChar char="•"/>
        <a:defRPr sz="2600">
          <a:solidFill>
            <a:srgbClr val="623100"/>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400">
          <a:solidFill>
            <a:srgbClr val="623100"/>
          </a:solidFill>
          <a:latin typeface="+mn-lt"/>
        </a:defRPr>
      </a:lvl2pPr>
      <a:lvl3pPr marL="1143000" indent="-228600" algn="l" rtl="0" eaLnBrk="0" fontAlgn="base" hangingPunct="0">
        <a:spcBef>
          <a:spcPct val="20000"/>
        </a:spcBef>
        <a:spcAft>
          <a:spcPct val="0"/>
        </a:spcAft>
        <a:buClr>
          <a:schemeClr val="tx1"/>
        </a:buClr>
        <a:buChar char="•"/>
        <a:defRPr>
          <a:solidFill>
            <a:srgbClr val="623100"/>
          </a:solidFill>
          <a:latin typeface="+mn-lt"/>
        </a:defRPr>
      </a:lvl3pPr>
      <a:lvl4pPr marL="1562100" indent="-228600" algn="l" rtl="0" eaLnBrk="0" fontAlgn="base" hangingPunct="0">
        <a:spcBef>
          <a:spcPct val="20000"/>
        </a:spcBef>
        <a:spcAft>
          <a:spcPct val="0"/>
        </a:spcAft>
        <a:buClr>
          <a:schemeClr val="tx1"/>
        </a:buClr>
        <a:buChar char="•"/>
        <a:defRPr sz="1600">
          <a:solidFill>
            <a:srgbClr val="623100"/>
          </a:solidFill>
          <a:latin typeface="+mn-lt"/>
        </a:defRPr>
      </a:lvl4pPr>
      <a:lvl5pPr marL="1981200" indent="-228600" algn="l" rtl="0" eaLnBrk="0" fontAlgn="base" hangingPunct="0">
        <a:spcBef>
          <a:spcPct val="20000"/>
        </a:spcBef>
        <a:spcAft>
          <a:spcPct val="0"/>
        </a:spcAft>
        <a:buClr>
          <a:schemeClr val="tx1"/>
        </a:buClr>
        <a:buChar char="•"/>
        <a:defRPr sz="1400">
          <a:solidFill>
            <a:srgbClr val="623100"/>
          </a:solidFill>
          <a:latin typeface="+mn-lt"/>
        </a:defRPr>
      </a:lvl5pPr>
      <a:lvl6pPr marL="2438400" indent="-228600" algn="l" rtl="0" fontAlgn="base">
        <a:spcBef>
          <a:spcPct val="20000"/>
        </a:spcBef>
        <a:spcAft>
          <a:spcPct val="0"/>
        </a:spcAft>
        <a:buClr>
          <a:schemeClr val="tx1"/>
        </a:buClr>
        <a:buChar char="•"/>
        <a:defRPr sz="1400">
          <a:solidFill>
            <a:srgbClr val="623100"/>
          </a:solidFill>
          <a:latin typeface="+mn-lt"/>
        </a:defRPr>
      </a:lvl6pPr>
      <a:lvl7pPr marL="2895600" indent="-228600" algn="l" rtl="0" fontAlgn="base">
        <a:spcBef>
          <a:spcPct val="20000"/>
        </a:spcBef>
        <a:spcAft>
          <a:spcPct val="0"/>
        </a:spcAft>
        <a:buClr>
          <a:schemeClr val="tx1"/>
        </a:buClr>
        <a:buChar char="•"/>
        <a:defRPr sz="1400">
          <a:solidFill>
            <a:srgbClr val="623100"/>
          </a:solidFill>
          <a:latin typeface="+mn-lt"/>
        </a:defRPr>
      </a:lvl7pPr>
      <a:lvl8pPr marL="3352800" indent="-228600" algn="l" rtl="0" fontAlgn="base">
        <a:spcBef>
          <a:spcPct val="20000"/>
        </a:spcBef>
        <a:spcAft>
          <a:spcPct val="0"/>
        </a:spcAft>
        <a:buClr>
          <a:schemeClr val="tx1"/>
        </a:buClr>
        <a:buChar char="•"/>
        <a:defRPr sz="1400">
          <a:solidFill>
            <a:srgbClr val="623100"/>
          </a:solidFill>
          <a:latin typeface="+mn-lt"/>
        </a:defRPr>
      </a:lvl8pPr>
      <a:lvl9pPr marL="3810000" indent="-228600" algn="l" rtl="0" fontAlgn="base">
        <a:spcBef>
          <a:spcPct val="20000"/>
        </a:spcBef>
        <a:spcAft>
          <a:spcPct val="0"/>
        </a:spcAft>
        <a:buClr>
          <a:schemeClr val="tx1"/>
        </a:buClr>
        <a:buChar char="•"/>
        <a:defRPr sz="1400">
          <a:solidFill>
            <a:srgbClr val="623100"/>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p:txBody>
          <a:bodyPr/>
          <a:lstStyle/>
          <a:p>
            <a:pPr eaLnBrk="1" hangingPunct="1"/>
            <a:r>
              <a:rPr lang="da-DK" sz="2400" dirty="0"/>
              <a:t>Når tillidsrepræsentanten forhandler </a:t>
            </a:r>
            <a:r>
              <a:rPr lang="da-DK" sz="2400" dirty="0" smtClean="0"/>
              <a:t>løn</a:t>
            </a:r>
          </a:p>
        </p:txBody>
      </p:sp>
      <p:sp>
        <p:nvSpPr>
          <p:cNvPr id="3075" name="Pladsholder til indhold 2"/>
          <p:cNvSpPr>
            <a:spLocks noGrp="1"/>
          </p:cNvSpPr>
          <p:nvPr>
            <p:ph idx="1"/>
          </p:nvPr>
        </p:nvSpPr>
        <p:spPr>
          <a:xfrm>
            <a:off x="990600" y="1752600"/>
            <a:ext cx="7620000" cy="4124325"/>
          </a:xfrm>
        </p:spPr>
        <p:txBody>
          <a:bodyPr/>
          <a:lstStyle/>
          <a:p>
            <a:pPr marL="0" lvl="0" indent="0">
              <a:lnSpc>
                <a:spcPct val="150000"/>
              </a:lnSpc>
              <a:spcAft>
                <a:spcPts val="0"/>
              </a:spcAft>
              <a:buNone/>
            </a:pPr>
            <a:r>
              <a:rPr lang="da-DK" sz="1600" b="1" dirty="0" smtClean="0">
                <a:ea typeface="Calibri"/>
                <a:cs typeface="Times New Roman"/>
              </a:rPr>
              <a:t>TR MØDE den 23. og 24 februar 2015</a:t>
            </a:r>
          </a:p>
          <a:p>
            <a:pPr marL="0" lvl="0" indent="0">
              <a:lnSpc>
                <a:spcPct val="150000"/>
              </a:lnSpc>
              <a:spcAft>
                <a:spcPts val="0"/>
              </a:spcAft>
              <a:buNone/>
            </a:pPr>
            <a:r>
              <a:rPr lang="da-DK" sz="1600" b="1" dirty="0" smtClean="0">
                <a:ea typeface="Calibri"/>
                <a:cs typeface="Times New Roman"/>
              </a:rPr>
              <a:t>Ved faglig konsulent Poul Thaarup Mikkelsen</a:t>
            </a:r>
          </a:p>
          <a:p>
            <a:pPr marL="0" lvl="0" indent="0">
              <a:lnSpc>
                <a:spcPct val="150000"/>
              </a:lnSpc>
              <a:spcAft>
                <a:spcPts val="0"/>
              </a:spcAft>
              <a:buNone/>
            </a:pPr>
            <a:endParaRPr lang="da-DK" sz="1600" b="1" dirty="0">
              <a:ea typeface="Calibri"/>
              <a:cs typeface="Times New Roman"/>
            </a:endParaRPr>
          </a:p>
          <a:p>
            <a:pPr marL="0" lvl="0" indent="0">
              <a:lnSpc>
                <a:spcPct val="150000"/>
              </a:lnSpc>
              <a:spcAft>
                <a:spcPts val="0"/>
              </a:spcAft>
              <a:buNone/>
            </a:pPr>
            <a:endParaRPr lang="da-DK" sz="1600" b="1" dirty="0" smtClean="0">
              <a:ea typeface="Calibri"/>
              <a:cs typeface="Times New Roman"/>
            </a:endParaRPr>
          </a:p>
          <a:p>
            <a:pPr marL="0" indent="0">
              <a:lnSpc>
                <a:spcPct val="150000"/>
              </a:lnSpc>
              <a:spcAft>
                <a:spcPts val="0"/>
              </a:spcAft>
              <a:buNone/>
            </a:pPr>
            <a:r>
              <a:rPr lang="da-DK" sz="3200" b="1" dirty="0"/>
              <a:t>Hvad er TR’s opgave og </a:t>
            </a:r>
            <a:r>
              <a:rPr lang="da-DK" sz="3200" b="1" dirty="0" smtClean="0"/>
              <a:t>ansvar?</a:t>
            </a:r>
            <a:endParaRPr lang="da-DK" sz="2400" dirty="0">
              <a:ea typeface="Calibri"/>
              <a:cs typeface="Times New Roman"/>
            </a:endParaRPr>
          </a:p>
          <a:p>
            <a:pPr eaLnBrk="1" hangingPunct="1">
              <a:buNone/>
            </a:pPr>
            <a:endParaRPr lang="da-DK" sz="1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a:t>Aftalens kernepunkter:</a:t>
            </a:r>
          </a:p>
        </p:txBody>
      </p:sp>
      <p:sp>
        <p:nvSpPr>
          <p:cNvPr id="3" name="Pladsholder til indhold 2"/>
          <p:cNvSpPr>
            <a:spLocks noGrp="1"/>
          </p:cNvSpPr>
          <p:nvPr>
            <p:ph idx="1"/>
          </p:nvPr>
        </p:nvSpPr>
        <p:spPr/>
        <p:txBody>
          <a:bodyPr/>
          <a:lstStyle/>
          <a:p>
            <a:pPr marL="0" indent="0">
              <a:buNone/>
            </a:pPr>
            <a:r>
              <a:rPr lang="da-DK" sz="1400" b="1" dirty="0"/>
              <a:t>§ 16. Interessetvister om grundløn, funktionsløn og kvalifikationsløn </a:t>
            </a:r>
            <a:endParaRPr lang="da-DK" sz="1400" dirty="0"/>
          </a:p>
          <a:p>
            <a:endParaRPr lang="da-DK" sz="1000" i="1" dirty="0" smtClean="0"/>
          </a:p>
          <a:p>
            <a:pPr marL="0" indent="0">
              <a:buNone/>
            </a:pPr>
            <a:endParaRPr lang="da-DK" sz="1600" i="1" dirty="0" smtClean="0"/>
          </a:p>
          <a:p>
            <a:pPr marL="0" indent="0">
              <a:buNone/>
            </a:pPr>
            <a:r>
              <a:rPr lang="da-DK" sz="1600" i="1" dirty="0" smtClean="0"/>
              <a:t>Stk</a:t>
            </a:r>
            <a:r>
              <a:rPr lang="da-DK" sz="1600" i="1" dirty="0"/>
              <a:t>. 1 </a:t>
            </a:r>
            <a:endParaRPr lang="da-DK" sz="1600" dirty="0"/>
          </a:p>
          <a:p>
            <a:r>
              <a:rPr lang="da-DK" sz="1600" dirty="0"/>
              <a:t>Hos den ansættelsesmyndighed, hvor interessetvisten er opstået, føres der hurtigst </a:t>
            </a:r>
            <a:r>
              <a:rPr lang="da-DK" sz="1600" dirty="0" smtClean="0"/>
              <a:t>muligt </a:t>
            </a:r>
            <a:r>
              <a:rPr lang="da-DK" sz="1600" dirty="0"/>
              <a:t>mellem kommunen og (lokale) repræsentanter for den forhandlings- og </a:t>
            </a:r>
            <a:r>
              <a:rPr lang="da-DK" sz="1600" dirty="0" smtClean="0"/>
              <a:t>aftaleberettigede </a:t>
            </a:r>
            <a:r>
              <a:rPr lang="da-DK" sz="1600" dirty="0"/>
              <a:t>organisation en forhandling med henblik på at bilægge tvisten. </a:t>
            </a:r>
          </a:p>
          <a:p>
            <a:pPr marL="0" indent="0">
              <a:buNone/>
            </a:pPr>
            <a:endParaRPr lang="da-DK" sz="1600" dirty="0" smtClean="0"/>
          </a:p>
          <a:p>
            <a:pPr marL="0" indent="0">
              <a:buNone/>
            </a:pPr>
            <a:r>
              <a:rPr lang="da-DK" sz="1600" dirty="0" smtClean="0"/>
              <a:t>Bemærkning</a:t>
            </a:r>
            <a:r>
              <a:rPr lang="da-DK" sz="1600" dirty="0"/>
              <a:t>: </a:t>
            </a:r>
          </a:p>
          <a:p>
            <a:r>
              <a:rPr lang="da-DK" sz="1600" dirty="0"/>
              <a:t>Uenighed om indgåelse af resultatlønsaftaler kan ikke videreføres i </a:t>
            </a:r>
            <a:r>
              <a:rPr lang="da-DK" sz="1600" dirty="0" smtClean="0"/>
              <a:t>tvisteløsningssystemet</a:t>
            </a:r>
            <a:r>
              <a:rPr lang="da-DK" sz="1600" dirty="0"/>
              <a:t>, dog kan de lokale parter anmode overenskomstparterne om at bistå ved en fornyet lokal drøftelse. </a:t>
            </a:r>
          </a:p>
          <a:p>
            <a:pPr marL="0" indent="0">
              <a:buNone/>
            </a:pPr>
            <a:endParaRPr lang="da-DK" sz="1000" i="1" dirty="0" smtClean="0"/>
          </a:p>
        </p:txBody>
      </p:sp>
    </p:spTree>
    <p:extLst>
      <p:ext uri="{BB962C8B-B14F-4D97-AF65-F5344CB8AC3E}">
        <p14:creationId xmlns:p14="http://schemas.microsoft.com/office/powerpoint/2010/main" val="37356308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a:t>Aftalens kernepunkter:</a:t>
            </a:r>
          </a:p>
        </p:txBody>
      </p:sp>
      <p:sp>
        <p:nvSpPr>
          <p:cNvPr id="3" name="Pladsholder til indhold 2"/>
          <p:cNvSpPr>
            <a:spLocks noGrp="1"/>
          </p:cNvSpPr>
          <p:nvPr>
            <p:ph idx="1"/>
          </p:nvPr>
        </p:nvSpPr>
        <p:spPr/>
        <p:txBody>
          <a:bodyPr/>
          <a:lstStyle/>
          <a:p>
            <a:pPr marL="0" indent="0">
              <a:buNone/>
            </a:pPr>
            <a:r>
              <a:rPr lang="da-DK" sz="1400" b="1" dirty="0"/>
              <a:t>§ 16. Interessetvister om grundløn, funktionsløn og kvalifikationsløn </a:t>
            </a:r>
            <a:endParaRPr lang="da-DK" sz="1400" dirty="0"/>
          </a:p>
          <a:p>
            <a:pPr marL="0" indent="0">
              <a:buNone/>
            </a:pPr>
            <a:endParaRPr lang="da-DK" sz="2000" i="1" dirty="0" smtClean="0"/>
          </a:p>
          <a:p>
            <a:pPr marL="0" indent="0">
              <a:buNone/>
            </a:pPr>
            <a:r>
              <a:rPr lang="da-DK" sz="1800" i="1" dirty="0" smtClean="0"/>
              <a:t>Stk</a:t>
            </a:r>
            <a:r>
              <a:rPr lang="da-DK" sz="1800" i="1" dirty="0"/>
              <a:t>. 2 </a:t>
            </a:r>
            <a:endParaRPr lang="da-DK" sz="1800" dirty="0"/>
          </a:p>
          <a:p>
            <a:r>
              <a:rPr lang="da-DK" sz="1800" dirty="0"/>
              <a:t>Bilægges interessetvisten ikke, kan organisationsrepræsentanter fra begge parter tilkaldes med henblik på medvirken i en lokal forhandling mellem ansættelsesmyndigheden og (lokale) repræsentanter for den forhandlingsberettigede organisation</a:t>
            </a:r>
            <a:r>
              <a:rPr lang="da-DK" sz="1800" dirty="0" smtClean="0"/>
              <a:t>.</a:t>
            </a:r>
          </a:p>
          <a:p>
            <a:pPr marL="0" indent="0">
              <a:buNone/>
            </a:pPr>
            <a:r>
              <a:rPr lang="da-DK" sz="1800" dirty="0" smtClean="0"/>
              <a:t> </a:t>
            </a:r>
          </a:p>
          <a:p>
            <a:pPr marL="400050" lvl="1" indent="0">
              <a:buNone/>
            </a:pPr>
            <a:r>
              <a:rPr lang="da-DK" sz="1800" dirty="0" smtClean="0"/>
              <a:t>En </a:t>
            </a:r>
            <a:r>
              <a:rPr lang="da-DK" sz="1800" dirty="0"/>
              <a:t>af parterne kan kræve den lokale forhandling afholdt inden for en frist af 3 uger efter forhandlingen i stk. 1</a:t>
            </a:r>
            <a:r>
              <a:rPr lang="da-DK" sz="1800" dirty="0" smtClean="0"/>
              <a:t>. </a:t>
            </a:r>
            <a:endParaRPr lang="da-DK" sz="1800" dirty="0"/>
          </a:p>
          <a:p>
            <a:endParaRPr lang="da-DK" sz="2000" dirty="0"/>
          </a:p>
        </p:txBody>
      </p:sp>
    </p:spTree>
    <p:extLst>
      <p:ext uri="{BB962C8B-B14F-4D97-AF65-F5344CB8AC3E}">
        <p14:creationId xmlns:p14="http://schemas.microsoft.com/office/powerpoint/2010/main" val="10871793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a:t>Aftalens kernepunkter:</a:t>
            </a:r>
          </a:p>
        </p:txBody>
      </p:sp>
      <p:sp>
        <p:nvSpPr>
          <p:cNvPr id="3" name="Pladsholder til indhold 2"/>
          <p:cNvSpPr>
            <a:spLocks noGrp="1"/>
          </p:cNvSpPr>
          <p:nvPr>
            <p:ph idx="1"/>
          </p:nvPr>
        </p:nvSpPr>
        <p:spPr/>
        <p:txBody>
          <a:bodyPr/>
          <a:lstStyle/>
          <a:p>
            <a:r>
              <a:rPr lang="da-DK" sz="1400" b="1" dirty="0"/>
              <a:t>§ 16. Interessetvister om grundløn, funktionsløn og kvalifikationsløn </a:t>
            </a:r>
            <a:endParaRPr lang="da-DK" sz="1400" dirty="0"/>
          </a:p>
          <a:p>
            <a:pPr marL="0" indent="0">
              <a:buNone/>
            </a:pPr>
            <a:endParaRPr lang="da-DK" dirty="0" smtClean="0"/>
          </a:p>
          <a:p>
            <a:pPr marL="0" indent="0">
              <a:buNone/>
            </a:pPr>
            <a:r>
              <a:rPr lang="da-DK" sz="1800" u="sng" dirty="0" smtClean="0"/>
              <a:t>Udarbejdelse af uenighedsreferat:</a:t>
            </a:r>
          </a:p>
          <a:p>
            <a:r>
              <a:rPr lang="da-DK" sz="1800" dirty="0" smtClean="0"/>
              <a:t>Hvem har forhandlet?</a:t>
            </a:r>
          </a:p>
          <a:p>
            <a:r>
              <a:rPr lang="da-DK" sz="1800" dirty="0" smtClean="0"/>
              <a:t>Hvor er der forhandlet?</a:t>
            </a:r>
          </a:p>
          <a:p>
            <a:r>
              <a:rPr lang="da-DK" sz="1800" dirty="0" smtClean="0"/>
              <a:t>Kort/præcis beskrivelse med begge parters argumentation.</a:t>
            </a:r>
          </a:p>
          <a:p>
            <a:r>
              <a:rPr lang="da-DK" sz="1800" dirty="0" smtClean="0"/>
              <a:t>Underskrives af leder og TR</a:t>
            </a:r>
          </a:p>
          <a:p>
            <a:r>
              <a:rPr lang="da-DK" sz="1800" dirty="0" smtClean="0"/>
              <a:t>TR indsender hurtigst muligt referat til Kredsen.</a:t>
            </a:r>
          </a:p>
          <a:p>
            <a:r>
              <a:rPr lang="da-DK" sz="1800" dirty="0" smtClean="0"/>
              <a:t>Leder indsender til HR-afdelingen.</a:t>
            </a:r>
          </a:p>
          <a:p>
            <a:r>
              <a:rPr lang="da-DK" sz="1800" dirty="0" smtClean="0"/>
              <a:t>Kredsen aftaler fornyet forhandling, niveau 1.</a:t>
            </a:r>
          </a:p>
        </p:txBody>
      </p:sp>
    </p:spTree>
    <p:extLst>
      <p:ext uri="{BB962C8B-B14F-4D97-AF65-F5344CB8AC3E}">
        <p14:creationId xmlns:p14="http://schemas.microsoft.com/office/powerpoint/2010/main" val="38647087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400" dirty="0"/>
              <a:t>Hvad </a:t>
            </a:r>
            <a:r>
              <a:rPr lang="da-DK" sz="2400" dirty="0" smtClean="0"/>
              <a:t>har </a:t>
            </a:r>
            <a:r>
              <a:rPr lang="da-DK" sz="2400" dirty="0"/>
              <a:t>jeg kompetence til at forhandle?</a:t>
            </a:r>
            <a:br>
              <a:rPr lang="da-DK" sz="2400" dirty="0"/>
            </a:br>
            <a:endParaRPr lang="da-DK" sz="2400" dirty="0"/>
          </a:p>
        </p:txBody>
      </p:sp>
      <p:sp>
        <p:nvSpPr>
          <p:cNvPr id="3" name="Pladsholder til indhold 2"/>
          <p:cNvSpPr>
            <a:spLocks noGrp="1"/>
          </p:cNvSpPr>
          <p:nvPr>
            <p:ph idx="1"/>
          </p:nvPr>
        </p:nvSpPr>
        <p:spPr/>
        <p:txBody>
          <a:bodyPr/>
          <a:lstStyle/>
          <a:p>
            <a:endParaRPr lang="da-DK" sz="1400" b="1" dirty="0" smtClean="0"/>
          </a:p>
          <a:p>
            <a:r>
              <a:rPr lang="da-DK" sz="1400" b="1" dirty="0" smtClean="0"/>
              <a:t>TR forhandler for basisgruppen: Årlig lønforhandling, løbende ved nyansættelser, ved stillings- og funktionsændringer og lokale forhåndsaftaler. </a:t>
            </a:r>
          </a:p>
          <a:p>
            <a:r>
              <a:rPr lang="da-DK" sz="1200" dirty="0" smtClean="0"/>
              <a:t>(Kredsen forhandler lederne)</a:t>
            </a:r>
          </a:p>
          <a:p>
            <a:endParaRPr lang="da-DK" sz="1400" b="1" dirty="0" smtClean="0"/>
          </a:p>
          <a:p>
            <a:r>
              <a:rPr lang="da-DK" sz="1400" b="1" dirty="0" smtClean="0"/>
              <a:t>TR har ikke kun ret men også pligt til at forhandle ikke-medlemmer.</a:t>
            </a:r>
            <a:endParaRPr lang="da-DK" sz="1400" b="1" dirty="0"/>
          </a:p>
          <a:p>
            <a:endParaRPr lang="da-DK" sz="1400" b="1" dirty="0" smtClean="0"/>
          </a:p>
          <a:p>
            <a:r>
              <a:rPr lang="da-DK" sz="1400" b="1" dirty="0" smtClean="0"/>
              <a:t>Jf. Arbejdstidsaftalen </a:t>
            </a:r>
          </a:p>
          <a:p>
            <a:r>
              <a:rPr lang="da-DK" sz="1400" dirty="0" smtClean="0"/>
              <a:t>Nedsat </a:t>
            </a:r>
            <a:r>
              <a:rPr lang="da-DK" sz="1400" dirty="0"/>
              <a:t>hviletid, fra 11 timer til minimum 8 timer max 2 gange ugentligt.</a:t>
            </a:r>
          </a:p>
          <a:p>
            <a:pPr lvl="0"/>
            <a:r>
              <a:rPr lang="da-DK" sz="1400" dirty="0"/>
              <a:t>Udskydelse af fridøgn, maksimalt 12 arbejdsdage i træk.</a:t>
            </a:r>
          </a:p>
          <a:p>
            <a:pPr lvl="0"/>
            <a:r>
              <a:rPr lang="da-DK" sz="1400" dirty="0"/>
              <a:t>Normaltjenestens længde</a:t>
            </a:r>
          </a:p>
          <a:p>
            <a:pPr lvl="0"/>
            <a:r>
              <a:rPr lang="da-DK" sz="1400" dirty="0"/>
              <a:t>Normperiodens længde</a:t>
            </a:r>
          </a:p>
          <a:p>
            <a:endParaRPr lang="da-DK" sz="1400" dirty="0"/>
          </a:p>
        </p:txBody>
      </p:sp>
    </p:spTree>
    <p:extLst>
      <p:ext uri="{BB962C8B-B14F-4D97-AF65-F5344CB8AC3E}">
        <p14:creationId xmlns:p14="http://schemas.microsoft.com/office/powerpoint/2010/main" val="16017079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Hvor langt tilbage kan krav stilles?</a:t>
            </a:r>
            <a:endParaRPr lang="da-DK" dirty="0"/>
          </a:p>
        </p:txBody>
      </p:sp>
      <p:sp>
        <p:nvSpPr>
          <p:cNvPr id="3" name="Pladsholder til indhold 2"/>
          <p:cNvSpPr>
            <a:spLocks noGrp="1"/>
          </p:cNvSpPr>
          <p:nvPr>
            <p:ph idx="1"/>
          </p:nvPr>
        </p:nvSpPr>
        <p:spPr/>
        <p:txBody>
          <a:bodyPr/>
          <a:lstStyle/>
          <a:p>
            <a:r>
              <a:rPr lang="da-DK" sz="2000" dirty="0" smtClean="0"/>
              <a:t>Normalt kan man gå 5 år tilbage.</a:t>
            </a:r>
          </a:p>
          <a:p>
            <a:r>
              <a:rPr lang="da-DK" sz="2000" dirty="0" smtClean="0"/>
              <a:t>Længere tid, hvis fejlindplacering mv. ikke er gennemskuelig ud fra lønseddel.</a:t>
            </a:r>
          </a:p>
          <a:p>
            <a:endParaRPr lang="da-DK" sz="2000" dirty="0"/>
          </a:p>
          <a:p>
            <a:r>
              <a:rPr lang="da-DK" sz="2000" dirty="0" smtClean="0"/>
              <a:t>TR skal kende forhåndsaftaler. At der </a:t>
            </a:r>
            <a:r>
              <a:rPr lang="da-DK" sz="2000" dirty="0"/>
              <a:t>h</a:t>
            </a:r>
            <a:r>
              <a:rPr lang="da-DK" sz="2000" dirty="0" smtClean="0"/>
              <a:t>ar været en TR, kan have indflydelse på, hvor langt tid bagudrettet krav i en sag kan rejses af Socialpædagogerne.</a:t>
            </a:r>
          </a:p>
          <a:p>
            <a:endParaRPr lang="da-DK" sz="2000" dirty="0"/>
          </a:p>
          <a:p>
            <a:r>
              <a:rPr lang="da-DK" sz="2000" dirty="0" smtClean="0"/>
              <a:t>Krav jf. ferieloven </a:t>
            </a:r>
            <a:r>
              <a:rPr lang="da-DK" sz="2000" smtClean="0"/>
              <a:t>har forældelsesfrist på 3 år.</a:t>
            </a:r>
            <a:endParaRPr lang="da-DK" sz="2000" dirty="0"/>
          </a:p>
        </p:txBody>
      </p:sp>
    </p:spTree>
    <p:extLst>
      <p:ext uri="{BB962C8B-B14F-4D97-AF65-F5344CB8AC3E}">
        <p14:creationId xmlns:p14="http://schemas.microsoft.com/office/powerpoint/2010/main" val="36754482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Efter forhandlingen, hvad så?</a:t>
            </a:r>
            <a:endParaRPr lang="da-DK" dirty="0"/>
          </a:p>
        </p:txBody>
      </p:sp>
      <p:sp>
        <p:nvSpPr>
          <p:cNvPr id="3" name="Pladsholder til indhold 2"/>
          <p:cNvSpPr>
            <a:spLocks noGrp="1"/>
          </p:cNvSpPr>
          <p:nvPr>
            <p:ph idx="1"/>
          </p:nvPr>
        </p:nvSpPr>
        <p:spPr/>
        <p:txBody>
          <a:bodyPr/>
          <a:lstStyle/>
          <a:p>
            <a:r>
              <a:rPr lang="da-DK" dirty="0" smtClean="0"/>
              <a:t>Aftal med ledelsen, hvordan resultat af forhandlingerne formidles. – Hvis det da ikke allerede er aftalt i procedureaftalen eller faslagt i LMU.</a:t>
            </a:r>
          </a:p>
          <a:p>
            <a:endParaRPr lang="da-DK" dirty="0"/>
          </a:p>
          <a:p>
            <a:r>
              <a:rPr lang="da-DK" dirty="0" smtClean="0"/>
              <a:t>TR skal IKKE forsvare ledelsens begrundelser. Det må lederen selv stå til regnskab for!</a:t>
            </a:r>
            <a:endParaRPr lang="da-DK" dirty="0"/>
          </a:p>
        </p:txBody>
      </p:sp>
    </p:spTree>
    <p:extLst>
      <p:ext uri="{BB962C8B-B14F-4D97-AF65-F5344CB8AC3E}">
        <p14:creationId xmlns:p14="http://schemas.microsoft.com/office/powerpoint/2010/main" val="23103437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Tydeligt forhandlingsmandat</a:t>
            </a:r>
            <a:endParaRPr lang="da-DK" dirty="0"/>
          </a:p>
        </p:txBody>
      </p:sp>
      <p:sp>
        <p:nvSpPr>
          <p:cNvPr id="3" name="Pladsholder til indhold 2"/>
          <p:cNvSpPr>
            <a:spLocks noGrp="1"/>
          </p:cNvSpPr>
          <p:nvPr>
            <p:ph idx="1"/>
          </p:nvPr>
        </p:nvSpPr>
        <p:spPr/>
        <p:txBody>
          <a:bodyPr/>
          <a:lstStyle/>
          <a:p>
            <a:endParaRPr lang="da-DK" sz="2000" dirty="0" smtClean="0"/>
          </a:p>
          <a:p>
            <a:r>
              <a:rPr lang="da-DK" sz="2000" dirty="0" smtClean="0"/>
              <a:t>TR går til forhandlingerne med mandat på baggrund af dialogen med baglandet.</a:t>
            </a:r>
          </a:p>
          <a:p>
            <a:endParaRPr lang="da-DK" sz="2000" dirty="0"/>
          </a:p>
          <a:p>
            <a:r>
              <a:rPr lang="da-DK" sz="2000" dirty="0" smtClean="0"/>
              <a:t>Opstår der usikkerhed om accept af enkeltdele, så bed om nyt forhandlingsmøde så der kan drøftes med bagland.</a:t>
            </a:r>
          </a:p>
          <a:p>
            <a:endParaRPr lang="da-DK" sz="2000" dirty="0"/>
          </a:p>
          <a:p>
            <a:r>
              <a:rPr lang="da-DK" sz="2000" dirty="0" smtClean="0"/>
              <a:t>Evt. tage forbehold for godkendelse af en aftale.</a:t>
            </a:r>
            <a:endParaRPr lang="da-DK" sz="2000" dirty="0"/>
          </a:p>
        </p:txBody>
      </p:sp>
    </p:spTree>
    <p:extLst>
      <p:ext uri="{BB962C8B-B14F-4D97-AF65-F5344CB8AC3E}">
        <p14:creationId xmlns:p14="http://schemas.microsoft.com/office/powerpoint/2010/main" val="140621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Forhandlingskompetencen</a:t>
            </a:r>
          </a:p>
        </p:txBody>
      </p:sp>
      <p:sp>
        <p:nvSpPr>
          <p:cNvPr id="3" name="Pladsholder til indhold 2"/>
          <p:cNvSpPr>
            <a:spLocks noGrp="1"/>
          </p:cNvSpPr>
          <p:nvPr>
            <p:ph idx="1"/>
          </p:nvPr>
        </p:nvSpPr>
        <p:spPr/>
        <p:txBody>
          <a:bodyPr/>
          <a:lstStyle/>
          <a:p>
            <a:pPr marL="0" indent="0">
              <a:buNone/>
            </a:pPr>
            <a:endParaRPr lang="da-DK" dirty="0"/>
          </a:p>
          <a:p>
            <a:r>
              <a:rPr lang="da-DK" sz="2000" dirty="0"/>
              <a:t>TR, som har afsluttet basisuddannelsen.</a:t>
            </a:r>
            <a:br>
              <a:rPr lang="da-DK" sz="2000" dirty="0"/>
            </a:br>
            <a:r>
              <a:rPr lang="da-DK" sz="2000" dirty="0" smtClean="0"/>
              <a:t>Husk</a:t>
            </a:r>
            <a:r>
              <a:rPr lang="da-DK" sz="2000" dirty="0"/>
              <a:t>: Der kan altid søges hjælp og sparring i Kredsen.</a:t>
            </a:r>
          </a:p>
          <a:p>
            <a:pPr marL="0" indent="0">
              <a:buNone/>
            </a:pPr>
            <a:endParaRPr lang="da-DK" dirty="0" smtClean="0"/>
          </a:p>
        </p:txBody>
      </p:sp>
    </p:spTree>
    <p:extLst>
      <p:ext uri="{BB962C8B-B14F-4D97-AF65-F5344CB8AC3E}">
        <p14:creationId xmlns:p14="http://schemas.microsoft.com/office/powerpoint/2010/main" val="2229104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sz="3600" dirty="0"/>
              <a:t>Aftalegrundlag</a:t>
            </a:r>
            <a:r>
              <a:rPr lang="da-DK" dirty="0"/>
              <a:t> </a:t>
            </a:r>
          </a:p>
        </p:txBody>
      </p:sp>
      <p:sp>
        <p:nvSpPr>
          <p:cNvPr id="3" name="Pladsholder til indhold 2"/>
          <p:cNvSpPr>
            <a:spLocks noGrp="1"/>
          </p:cNvSpPr>
          <p:nvPr>
            <p:ph idx="1"/>
          </p:nvPr>
        </p:nvSpPr>
        <p:spPr/>
        <p:txBody>
          <a:bodyPr/>
          <a:lstStyle/>
          <a:p>
            <a:endParaRPr lang="da-DK" dirty="0" smtClean="0"/>
          </a:p>
          <a:p>
            <a:endParaRPr lang="da-DK" dirty="0"/>
          </a:p>
          <a:p>
            <a:endParaRPr lang="da-DK" dirty="0" smtClean="0"/>
          </a:p>
          <a:p>
            <a:r>
              <a:rPr lang="da-DK" dirty="0" smtClean="0"/>
              <a:t>”</a:t>
            </a:r>
            <a:r>
              <a:rPr lang="da-DK" dirty="0"/>
              <a:t>Fællesaftale om lokal løndannelse for pædagogisk område”</a:t>
            </a:r>
          </a:p>
          <a:p>
            <a:endParaRPr lang="da-DK" dirty="0"/>
          </a:p>
        </p:txBody>
      </p:sp>
    </p:spTree>
    <p:extLst>
      <p:ext uri="{BB962C8B-B14F-4D97-AF65-F5344CB8AC3E}">
        <p14:creationId xmlns:p14="http://schemas.microsoft.com/office/powerpoint/2010/main" val="3151706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
            </a:r>
            <a:br>
              <a:rPr lang="da-DK" dirty="0" smtClean="0"/>
            </a:br>
            <a:r>
              <a:rPr lang="da-DK" dirty="0"/>
              <a:t/>
            </a:r>
            <a:br>
              <a:rPr lang="da-DK" dirty="0"/>
            </a:br>
            <a:r>
              <a:rPr lang="da-DK" dirty="0" smtClean="0"/>
              <a:t/>
            </a:r>
            <a:br>
              <a:rPr lang="da-DK" dirty="0" smtClean="0"/>
            </a:br>
            <a:r>
              <a:rPr lang="da-DK" dirty="0"/>
              <a:t/>
            </a:r>
            <a:br>
              <a:rPr lang="da-DK" dirty="0"/>
            </a:br>
            <a:r>
              <a:rPr lang="da-DK" dirty="0" smtClean="0"/>
              <a:t/>
            </a:r>
            <a:br>
              <a:rPr lang="da-DK" dirty="0" smtClean="0"/>
            </a:br>
            <a:r>
              <a:rPr lang="da-DK" dirty="0" smtClean="0"/>
              <a:t/>
            </a:r>
            <a:br>
              <a:rPr lang="da-DK" dirty="0" smtClean="0"/>
            </a:br>
            <a:r>
              <a:rPr lang="da-DK" dirty="0" smtClean="0"/>
              <a:t/>
            </a:r>
            <a:br>
              <a:rPr lang="da-DK" dirty="0" smtClean="0"/>
            </a:br>
            <a:r>
              <a:rPr lang="da-DK" dirty="0"/>
              <a:t/>
            </a:r>
            <a:br>
              <a:rPr lang="da-DK" dirty="0"/>
            </a:br>
            <a:r>
              <a:rPr lang="da-DK" dirty="0" smtClean="0"/>
              <a:t/>
            </a:r>
            <a:br>
              <a:rPr lang="da-DK" dirty="0" smtClean="0"/>
            </a:br>
            <a:r>
              <a:rPr lang="da-DK" dirty="0" smtClean="0"/>
              <a:t>Aftalens kernepunkter</a:t>
            </a:r>
            <a:r>
              <a:rPr lang="da-DK" dirty="0"/>
              <a:t>:</a:t>
            </a:r>
          </a:p>
        </p:txBody>
      </p:sp>
      <p:sp>
        <p:nvSpPr>
          <p:cNvPr id="3" name="Pladsholder til indhold 2"/>
          <p:cNvSpPr>
            <a:spLocks noGrp="1"/>
          </p:cNvSpPr>
          <p:nvPr>
            <p:ph idx="1"/>
          </p:nvPr>
        </p:nvSpPr>
        <p:spPr/>
        <p:txBody>
          <a:bodyPr/>
          <a:lstStyle/>
          <a:p>
            <a:r>
              <a:rPr lang="da-DK" sz="1400" b="1" dirty="0" smtClean="0"/>
              <a:t>Procedureaftale </a:t>
            </a:r>
            <a:br>
              <a:rPr lang="da-DK" sz="1400" b="1" dirty="0" smtClean="0"/>
            </a:br>
            <a:r>
              <a:rPr lang="da-DK" sz="1400" dirty="0" smtClean="0"/>
              <a:t>– Kan laves på kommunalt/regionalt niveau eller lokalt niveau.</a:t>
            </a:r>
          </a:p>
          <a:p>
            <a:r>
              <a:rPr lang="da-DK" sz="1400" dirty="0" smtClean="0"/>
              <a:t>Procedureaftale er en aftale om tidsfrister og regler for de lokale forhandlinger.</a:t>
            </a:r>
          </a:p>
          <a:p>
            <a:r>
              <a:rPr lang="da-DK" sz="1400" dirty="0" smtClean="0"/>
              <a:t>Forslag der ønskes drøftet, skal normalt fremsættes skriftligt over for modparten – Men stor forskel på, hvordan det aftales fra sted til sted.</a:t>
            </a:r>
          </a:p>
          <a:p>
            <a:endParaRPr lang="da-DK" sz="1400" b="1" dirty="0" smtClean="0"/>
          </a:p>
          <a:p>
            <a:r>
              <a:rPr lang="da-DK" sz="1400" b="1" dirty="0" smtClean="0"/>
              <a:t>TR har en opgave </a:t>
            </a:r>
            <a:r>
              <a:rPr lang="da-DK" sz="1400" dirty="0" smtClean="0"/>
              <a:t>i at fremsætte krav om lønforhandling, da forhandling ellers kun vil ske, hvis det er aftalt i en procedure(eller ledelsen fremsætter krav).</a:t>
            </a:r>
          </a:p>
          <a:p>
            <a:r>
              <a:rPr lang="da-DK" sz="1400" dirty="0" smtClean="0"/>
              <a:t>Forhandling afholdes senest 6 uger efter modtagelse af forhandlingsbegæring, med mindre andre frister er aftalt.</a:t>
            </a:r>
          </a:p>
          <a:p>
            <a:r>
              <a:rPr lang="da-DK" sz="1400" dirty="0" smtClean="0"/>
              <a:t>Forhandlingen skal ikke nødvendigvis være afsluttet efter de 6 uger, men der skal pågå reelle forhandlinger – Opleves at ledelse ikke reelt vil forhandle, så kontakt Kredsen snarest muligt!</a:t>
            </a:r>
          </a:p>
          <a:p>
            <a:endParaRPr lang="da-DK" dirty="0"/>
          </a:p>
          <a:p>
            <a:endParaRPr lang="da-DK" dirty="0"/>
          </a:p>
        </p:txBody>
      </p:sp>
    </p:spTree>
    <p:extLst>
      <p:ext uri="{BB962C8B-B14F-4D97-AF65-F5344CB8AC3E}">
        <p14:creationId xmlns:p14="http://schemas.microsoft.com/office/powerpoint/2010/main" val="28807587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a:t>Aftalens </a:t>
            </a:r>
            <a:r>
              <a:rPr lang="da-DK" dirty="0" smtClean="0"/>
              <a:t>kernepunkter:</a:t>
            </a:r>
            <a:endParaRPr lang="da-DK" dirty="0"/>
          </a:p>
        </p:txBody>
      </p:sp>
      <p:sp>
        <p:nvSpPr>
          <p:cNvPr id="3" name="Pladsholder til indhold 2"/>
          <p:cNvSpPr>
            <a:spLocks noGrp="1"/>
          </p:cNvSpPr>
          <p:nvPr>
            <p:ph idx="1"/>
          </p:nvPr>
        </p:nvSpPr>
        <p:spPr/>
        <p:txBody>
          <a:bodyPr/>
          <a:lstStyle/>
          <a:p>
            <a:pPr marL="0" indent="0">
              <a:buNone/>
            </a:pPr>
            <a:endParaRPr lang="da-DK" sz="2000" i="1" dirty="0" smtClean="0"/>
          </a:p>
          <a:p>
            <a:pPr marL="0" indent="0">
              <a:buNone/>
            </a:pPr>
            <a:endParaRPr lang="da-DK" sz="2000" i="1" dirty="0"/>
          </a:p>
          <a:p>
            <a:pPr marL="0" indent="0">
              <a:buNone/>
            </a:pPr>
            <a:r>
              <a:rPr lang="da-DK" sz="2000" i="1" dirty="0" smtClean="0"/>
              <a:t>”Lønforholdene </a:t>
            </a:r>
            <a:r>
              <a:rPr lang="da-DK" sz="2000" i="1" dirty="0"/>
              <a:t>for den enkelte ansatte skal vurderes ved den årlige lønforhandling. Det er ikke hensigten, at en medarbejder i et længerevarende ansættelsesforhold skal </a:t>
            </a:r>
            <a:r>
              <a:rPr lang="da-DK" sz="2000" i="1" dirty="0" smtClean="0"/>
              <a:t>forblive </a:t>
            </a:r>
            <a:r>
              <a:rPr lang="da-DK" sz="2000" i="1" dirty="0"/>
              <a:t>på grundløn. </a:t>
            </a:r>
            <a:endParaRPr lang="da-DK" sz="2000" i="1" dirty="0" smtClean="0"/>
          </a:p>
          <a:p>
            <a:pPr marL="0" indent="0">
              <a:buNone/>
            </a:pPr>
            <a:r>
              <a:rPr lang="da-DK" sz="2000" i="1" dirty="0" smtClean="0"/>
              <a:t>De </a:t>
            </a:r>
            <a:r>
              <a:rPr lang="da-DK" sz="2000" i="1" dirty="0"/>
              <a:t>lokale forhandlingsparter skal i forbindelse med de årlige </a:t>
            </a:r>
            <a:r>
              <a:rPr lang="da-DK" sz="2000" i="1" dirty="0" smtClean="0"/>
              <a:t>lønforhandlinger </a:t>
            </a:r>
            <a:r>
              <a:rPr lang="da-DK" sz="2000" i="1" dirty="0"/>
              <a:t>være særligt opmærksomme på </a:t>
            </a:r>
            <a:r>
              <a:rPr lang="da-DK" sz="2000" i="1" dirty="0" smtClean="0"/>
              <a:t>dette”.</a:t>
            </a:r>
            <a:endParaRPr lang="da-DK" sz="2000" i="1" dirty="0"/>
          </a:p>
        </p:txBody>
      </p:sp>
    </p:spTree>
    <p:extLst>
      <p:ext uri="{BB962C8B-B14F-4D97-AF65-F5344CB8AC3E}">
        <p14:creationId xmlns:p14="http://schemas.microsoft.com/office/powerpoint/2010/main" val="781637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a:t>Aftalens kernepunkter:</a:t>
            </a:r>
          </a:p>
        </p:txBody>
      </p:sp>
      <p:sp>
        <p:nvSpPr>
          <p:cNvPr id="3" name="Pladsholder til indhold 2"/>
          <p:cNvSpPr>
            <a:spLocks noGrp="1"/>
          </p:cNvSpPr>
          <p:nvPr>
            <p:ph idx="1"/>
          </p:nvPr>
        </p:nvSpPr>
        <p:spPr/>
        <p:txBody>
          <a:bodyPr/>
          <a:lstStyle/>
          <a:p>
            <a:r>
              <a:rPr lang="da-DK" sz="1100" b="1" dirty="0"/>
              <a:t>§ 4. Nyansættelser </a:t>
            </a:r>
            <a:endParaRPr lang="da-DK" sz="1100" dirty="0"/>
          </a:p>
          <a:p>
            <a:pPr marL="0" indent="0">
              <a:buNone/>
            </a:pPr>
            <a:r>
              <a:rPr lang="da-DK" sz="1100" i="1" dirty="0"/>
              <a:t>Stk. 1</a:t>
            </a:r>
            <a:endParaRPr lang="da-DK" sz="1100" dirty="0"/>
          </a:p>
          <a:p>
            <a:r>
              <a:rPr lang="da-DK" sz="1100" dirty="0"/>
              <a:t>I forbindelse med besættelse af en stilling </a:t>
            </a:r>
            <a:r>
              <a:rPr lang="da-DK" sz="1100" b="1" dirty="0"/>
              <a:t>omfattet af denne aftale </a:t>
            </a:r>
            <a:r>
              <a:rPr lang="da-DK" sz="1100" dirty="0"/>
              <a:t>skal lønforholdene </a:t>
            </a:r>
            <a:r>
              <a:rPr lang="da-DK" sz="1100" i="1" dirty="0"/>
              <a:t>så vidt muligt</a:t>
            </a:r>
            <a:r>
              <a:rPr lang="da-DK" sz="1100" dirty="0"/>
              <a:t> være aftalt før tiltrædelsen. </a:t>
            </a:r>
          </a:p>
          <a:p>
            <a:r>
              <a:rPr lang="da-DK" sz="1100" dirty="0"/>
              <a:t>Bemærkning</a:t>
            </a:r>
            <a:r>
              <a:rPr lang="da-DK" sz="1100" dirty="0" smtClean="0"/>
              <a:t>: Tidsfrister </a:t>
            </a:r>
            <a:r>
              <a:rPr lang="da-DK" sz="1100" dirty="0"/>
              <a:t>for afholdelse af sådanne forhandlinger forudsættes aftalt mellem parterne, jf. § 3, stk. 1. </a:t>
            </a:r>
          </a:p>
          <a:p>
            <a:pPr marL="0" indent="0">
              <a:buNone/>
            </a:pPr>
            <a:r>
              <a:rPr lang="da-DK" sz="1100" i="1" dirty="0"/>
              <a:t>Stk. 2 </a:t>
            </a:r>
            <a:endParaRPr lang="da-DK" sz="1100" dirty="0"/>
          </a:p>
          <a:p>
            <a:r>
              <a:rPr lang="da-DK" sz="1100" dirty="0"/>
              <a:t>Hvis det af praktiske grunde ikke er muligt at aftale lønforholdene før tiltrædelsen, vil følgende løsningsmuligheder kunne anvendes: </a:t>
            </a:r>
          </a:p>
          <a:p>
            <a:r>
              <a:rPr lang="da-DK" sz="1100" dirty="0"/>
              <a:t>1. Der kan indgås en midlertidig aftale om lønvilkårene. </a:t>
            </a:r>
          </a:p>
          <a:p>
            <a:r>
              <a:rPr lang="da-DK" sz="1100" dirty="0"/>
              <a:t>2. Der kan kun udbetales grundløn og centralt aftalte løndele. </a:t>
            </a:r>
          </a:p>
          <a:p>
            <a:r>
              <a:rPr lang="da-DK" sz="1100" dirty="0"/>
              <a:t>3. Der kan udbetales den hidtidige stillingsindehavers grundløn og funktionsløn som a’contoløn. </a:t>
            </a:r>
          </a:p>
          <a:p>
            <a:r>
              <a:rPr lang="da-DK" sz="1100" dirty="0"/>
              <a:t>4. Der kan udbetales a’contoløn svarende til løntilbuddet til den pågældende, idet </a:t>
            </a:r>
            <a:r>
              <a:rPr lang="da-DK" sz="1100" dirty="0" smtClean="0"/>
              <a:t>tilbuddet </a:t>
            </a:r>
            <a:r>
              <a:rPr lang="da-DK" sz="1100" dirty="0"/>
              <a:t>forudsættes at være højere end pkt. 2. </a:t>
            </a:r>
          </a:p>
          <a:p>
            <a:r>
              <a:rPr lang="da-DK" sz="1100" dirty="0"/>
              <a:t>Den ansatte skal ved tiltræden være orienteret om, hvilken af de 4 løsningsmuligheder der er valgt. </a:t>
            </a:r>
          </a:p>
          <a:p>
            <a:pPr marL="0" indent="0">
              <a:buNone/>
            </a:pPr>
            <a:r>
              <a:rPr lang="da-DK" sz="1100" i="1" dirty="0"/>
              <a:t>Stk. 3 </a:t>
            </a:r>
            <a:endParaRPr lang="da-DK" sz="1100" dirty="0"/>
          </a:p>
          <a:p>
            <a:r>
              <a:rPr lang="da-DK" sz="1100" dirty="0"/>
              <a:t>Hvis der ikke inden 3 måneder efter ansættelsen er opnået enighed om lønforholdene, anvendes forhandlingsproceduren i § 16.</a:t>
            </a:r>
          </a:p>
        </p:txBody>
      </p:sp>
    </p:spTree>
    <p:extLst>
      <p:ext uri="{BB962C8B-B14F-4D97-AF65-F5344CB8AC3E}">
        <p14:creationId xmlns:p14="http://schemas.microsoft.com/office/powerpoint/2010/main" val="1782862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a:t>Aftalens kernepunkter:</a:t>
            </a:r>
          </a:p>
        </p:txBody>
      </p:sp>
      <p:sp>
        <p:nvSpPr>
          <p:cNvPr id="3" name="Pladsholder til indhold 2"/>
          <p:cNvSpPr>
            <a:spLocks noGrp="1"/>
          </p:cNvSpPr>
          <p:nvPr>
            <p:ph idx="1"/>
          </p:nvPr>
        </p:nvSpPr>
        <p:spPr/>
        <p:txBody>
          <a:bodyPr/>
          <a:lstStyle/>
          <a:p>
            <a:pPr marL="0" indent="0">
              <a:buNone/>
            </a:pPr>
            <a:r>
              <a:rPr lang="da-DK" sz="1400" b="1" dirty="0"/>
              <a:t>§ 5. Lønstatistik </a:t>
            </a:r>
            <a:endParaRPr lang="da-DK" sz="1400" dirty="0"/>
          </a:p>
          <a:p>
            <a:endParaRPr lang="da-DK" sz="1400" dirty="0" smtClean="0"/>
          </a:p>
          <a:p>
            <a:r>
              <a:rPr lang="da-DK" sz="1400" dirty="0" smtClean="0"/>
              <a:t>Aftale </a:t>
            </a:r>
            <a:r>
              <a:rPr lang="da-DK" sz="1400" dirty="0"/>
              <a:t>om statistikgrundlag for de lokale forhandlinger (04.39) gælder. </a:t>
            </a:r>
          </a:p>
          <a:p>
            <a:pPr marL="0" indent="0">
              <a:buNone/>
            </a:pPr>
            <a:r>
              <a:rPr lang="da-DK" sz="1400" dirty="0" smtClean="0"/>
              <a:t>Bemærkning</a:t>
            </a:r>
            <a:r>
              <a:rPr lang="da-DK" sz="1400" dirty="0"/>
              <a:t>: </a:t>
            </a:r>
            <a:r>
              <a:rPr lang="da-DK" sz="1400" dirty="0" smtClean="0"/>
              <a:t>Den </a:t>
            </a:r>
            <a:r>
              <a:rPr lang="da-DK" sz="1400" dirty="0"/>
              <a:t>obligatoriske lønstatistik kan downloades fra </a:t>
            </a:r>
            <a:r>
              <a:rPr lang="da-DK" sz="1400" u="sng" dirty="0"/>
              <a:t>http://www.krl.dk</a:t>
            </a:r>
            <a:r>
              <a:rPr lang="da-DK" sz="1400" dirty="0"/>
              <a:t> forud for den lokale forhandling. </a:t>
            </a:r>
            <a:r>
              <a:rPr lang="da-DK" sz="1400" dirty="0" smtClean="0"/>
              <a:t/>
            </a:r>
            <a:br>
              <a:rPr lang="da-DK" sz="1400" dirty="0" smtClean="0"/>
            </a:br>
            <a:r>
              <a:rPr lang="da-DK" sz="1400" dirty="0" smtClean="0"/>
              <a:t>På </a:t>
            </a:r>
            <a:r>
              <a:rPr lang="da-DK" sz="1400" dirty="0"/>
              <a:t>anmodning </a:t>
            </a:r>
            <a:r>
              <a:rPr lang="da-DK" sz="1400" dirty="0" smtClean="0"/>
              <a:t>skal ansættelsesmyndigheden  </a:t>
            </a:r>
            <a:r>
              <a:rPr lang="da-DK" sz="1400" dirty="0"/>
              <a:t>udlevere statistikken i papir</a:t>
            </a:r>
            <a:r>
              <a:rPr lang="da-DK" dirty="0" smtClean="0"/>
              <a:t>.</a:t>
            </a:r>
          </a:p>
          <a:p>
            <a:pPr marL="0" indent="0">
              <a:buNone/>
            </a:pPr>
            <a:endParaRPr lang="da-DK" sz="1400" dirty="0" smtClean="0"/>
          </a:p>
          <a:p>
            <a:pPr marL="0" indent="0">
              <a:buNone/>
            </a:pPr>
            <a:r>
              <a:rPr lang="da-DK" sz="1400" dirty="0" smtClean="0"/>
              <a:t>TR har krav på at få </a:t>
            </a:r>
            <a:r>
              <a:rPr lang="da-DK" sz="1400" b="1" dirty="0" smtClean="0"/>
              <a:t>tilgang</a:t>
            </a:r>
            <a:r>
              <a:rPr lang="da-DK" sz="1400" dirty="0" smtClean="0"/>
              <a:t> til lønoplysninger på samtlige ansatte, som TR er forhandlingsberettiget for.</a:t>
            </a:r>
            <a:br>
              <a:rPr lang="da-DK" sz="1400" dirty="0" smtClean="0"/>
            </a:br>
            <a:r>
              <a:rPr lang="da-DK" sz="1400" dirty="0" smtClean="0"/>
              <a:t>Der er ikke krav på at disse oplysninger udleveres på papir, men langt de fleste steder udleveres ”side 2” eller skema med oversigt af lønsammensætninger.</a:t>
            </a:r>
          </a:p>
          <a:p>
            <a:pPr marL="0" indent="0">
              <a:buNone/>
            </a:pPr>
            <a:r>
              <a:rPr lang="da-DK" sz="1400" dirty="0" smtClean="0"/>
              <a:t>Nægtes adgang til lønoplysninger – kontakt da kredsen snarest muligt.</a:t>
            </a:r>
          </a:p>
          <a:p>
            <a:pPr marL="0" indent="0">
              <a:buNone/>
            </a:pPr>
            <a:endParaRPr lang="da-DK" sz="1400" dirty="0"/>
          </a:p>
          <a:p>
            <a:pPr marL="0" indent="0">
              <a:buNone/>
            </a:pPr>
            <a:r>
              <a:rPr lang="da-DK" sz="1400" i="1" dirty="0" smtClean="0"/>
              <a:t>(egne redskaber: lokallønsberegneren – kun åben for TR)</a:t>
            </a:r>
            <a:endParaRPr lang="da-DK" sz="1400" i="1" dirty="0"/>
          </a:p>
        </p:txBody>
      </p:sp>
    </p:spTree>
    <p:extLst>
      <p:ext uri="{BB962C8B-B14F-4D97-AF65-F5344CB8AC3E}">
        <p14:creationId xmlns:p14="http://schemas.microsoft.com/office/powerpoint/2010/main" val="873942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a:t>Aftalens kernepunkter:</a:t>
            </a:r>
          </a:p>
        </p:txBody>
      </p:sp>
      <p:sp>
        <p:nvSpPr>
          <p:cNvPr id="3" name="Pladsholder til indhold 2"/>
          <p:cNvSpPr>
            <a:spLocks noGrp="1"/>
          </p:cNvSpPr>
          <p:nvPr>
            <p:ph idx="1"/>
          </p:nvPr>
        </p:nvSpPr>
        <p:spPr>
          <a:xfrm>
            <a:off x="990600" y="1752600"/>
            <a:ext cx="7620000" cy="3908648"/>
          </a:xfrm>
        </p:spPr>
        <p:txBody>
          <a:bodyPr/>
          <a:lstStyle/>
          <a:p>
            <a:pPr marL="0" indent="0">
              <a:buNone/>
            </a:pPr>
            <a:r>
              <a:rPr lang="da-DK" sz="1800" b="1" dirty="0"/>
              <a:t>§ 6. Råderum til lokal løndannelse </a:t>
            </a:r>
            <a:endParaRPr lang="da-DK" sz="1800" dirty="0"/>
          </a:p>
          <a:p>
            <a:pPr marL="0" indent="0">
              <a:buNone/>
            </a:pPr>
            <a:r>
              <a:rPr lang="da-DK" sz="1350" i="1" dirty="0"/>
              <a:t>Stk. 1 </a:t>
            </a:r>
            <a:endParaRPr lang="da-DK" sz="1350" dirty="0"/>
          </a:p>
          <a:p>
            <a:r>
              <a:rPr lang="da-DK" sz="1350" dirty="0"/>
              <a:t>Ved overenskomstfornyelsen pr. 1. april 2013 er der ikke centralt aftalt nye midler til lokal løndannelse. </a:t>
            </a:r>
          </a:p>
          <a:p>
            <a:pPr marL="0" indent="0">
              <a:buNone/>
            </a:pPr>
            <a:r>
              <a:rPr lang="da-DK" sz="1350" i="1" dirty="0"/>
              <a:t>Stk. 2 </a:t>
            </a:r>
            <a:endParaRPr lang="da-DK" sz="1350" dirty="0"/>
          </a:p>
          <a:p>
            <a:r>
              <a:rPr lang="da-DK" sz="1350" dirty="0"/>
              <a:t>Der er i overenskomstperioden midler til rådighed til lokal løndannelse. Det samlede råderum påvirkes af en række elementer, jf. Bilag A (</a:t>
            </a:r>
            <a:r>
              <a:rPr lang="da-DK" sz="1350" dirty="0" smtClean="0"/>
              <a:t>råderumspapiret).</a:t>
            </a:r>
          </a:p>
          <a:p>
            <a:endParaRPr lang="da-DK" sz="1350" dirty="0"/>
          </a:p>
          <a:p>
            <a:pPr marL="0" indent="0">
              <a:buNone/>
            </a:pPr>
            <a:r>
              <a:rPr lang="da-DK" sz="1350" i="1" dirty="0" smtClean="0"/>
              <a:t>OBS: </a:t>
            </a:r>
            <a:r>
              <a:rPr lang="da-DK" sz="1350" b="1" i="1" dirty="0" smtClean="0"/>
              <a:t>Tilbagefaldsmidler</a:t>
            </a:r>
            <a:r>
              <a:rPr lang="da-DK" sz="1350" i="1" dirty="0" smtClean="0"/>
              <a:t> er en del af råderumspapiret. Bliver derfor også påvirket af eksempelvis besparelser og manglende indskrivninger. Heraf kan hele eller dele af det fulde beløb af eventuelle tilbagefaldsmidler bortfalde med negative påvirkninger af budgettet.</a:t>
            </a:r>
          </a:p>
          <a:p>
            <a:pPr marL="0" indent="0">
              <a:buNone/>
            </a:pPr>
            <a:r>
              <a:rPr lang="da-DK" sz="1350" i="1" dirty="0" smtClean="0"/>
              <a:t>Ved </a:t>
            </a:r>
            <a:r>
              <a:rPr lang="da-DK" sz="1350" b="1" i="1" dirty="0" smtClean="0"/>
              <a:t>årlig</a:t>
            </a:r>
            <a:r>
              <a:rPr lang="da-DK" sz="1350" i="1" dirty="0" smtClean="0"/>
              <a:t> </a:t>
            </a:r>
            <a:r>
              <a:rPr lang="da-DK" sz="1350" b="1" i="1" dirty="0" smtClean="0"/>
              <a:t>budgetbehandling i LMU har TR en opgave </a:t>
            </a:r>
            <a:r>
              <a:rPr lang="da-DK" sz="1350" i="1" dirty="0" smtClean="0"/>
              <a:t>i at påvirke ledelsens beslutning om, på hvilke områder eventuelle besparelser skal udmøntes. Herigennem kan afsatte midler til lønsum påvirkes og afledt heraf, hvor meget der er at forhandle om ved lønforhandlingerne.</a:t>
            </a:r>
            <a:endParaRPr lang="da-DK" sz="1350" i="1" dirty="0"/>
          </a:p>
        </p:txBody>
      </p:sp>
    </p:spTree>
    <p:extLst>
      <p:ext uri="{BB962C8B-B14F-4D97-AF65-F5344CB8AC3E}">
        <p14:creationId xmlns:p14="http://schemas.microsoft.com/office/powerpoint/2010/main" val="775281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lstStyle/>
          <a:p>
            <a:pPr marL="0" indent="0">
              <a:buNone/>
            </a:pPr>
            <a:r>
              <a:rPr lang="da-DK" b="1" dirty="0"/>
              <a:t>§ 10. Forhåndsaftaler </a:t>
            </a:r>
            <a:endParaRPr lang="da-DK" dirty="0"/>
          </a:p>
          <a:p>
            <a:endParaRPr lang="da-DK" dirty="0" smtClean="0"/>
          </a:p>
          <a:p>
            <a:r>
              <a:rPr lang="da-DK" sz="1600" dirty="0" smtClean="0"/>
              <a:t>Der </a:t>
            </a:r>
            <a:r>
              <a:rPr lang="da-DK" sz="1600" dirty="0"/>
              <a:t>kan indgås forhåndsaftaler/aftales retningslinjer, hvori kriterierne og formen for lønændringerne er fastlagt. Aftalerne udmøntes på det tidspunkt, hvor én eller flere medarbejdere opfylder de aftalte kriterier. </a:t>
            </a:r>
            <a:endParaRPr lang="da-DK" sz="1600" dirty="0" smtClean="0"/>
          </a:p>
          <a:p>
            <a:pPr marL="0" indent="0">
              <a:buNone/>
            </a:pPr>
            <a:endParaRPr lang="da-DK" sz="1600" dirty="0"/>
          </a:p>
          <a:p>
            <a:pPr marL="0" indent="0" algn="ctr">
              <a:buNone/>
            </a:pPr>
            <a:r>
              <a:rPr lang="da-DK" sz="1600" i="1" dirty="0" smtClean="0"/>
              <a:t>Konsekvens er færre midler til individuel honorering.</a:t>
            </a:r>
          </a:p>
          <a:p>
            <a:pPr algn="ctr">
              <a:buFont typeface="Symbol"/>
              <a:buChar char="Þ"/>
            </a:pPr>
            <a:r>
              <a:rPr lang="da-DK" sz="1600" i="1" dirty="0" smtClean="0"/>
              <a:t>TR og medlemmer i dialog om forhåndsaftaler (fortsat) er en god ide.</a:t>
            </a:r>
          </a:p>
          <a:p>
            <a:pPr marL="0" indent="0" algn="ctr">
              <a:buNone/>
            </a:pPr>
            <a:r>
              <a:rPr lang="da-DK" sz="2000" i="1" u="sng" dirty="0" smtClean="0">
                <a:solidFill>
                  <a:srgbClr val="C00000"/>
                </a:solidFill>
              </a:rPr>
              <a:t>Husk opsigelsesvarsel og evaluering af aftaler.</a:t>
            </a:r>
            <a:endParaRPr lang="da-DK" sz="2000" i="1" u="sng" dirty="0">
              <a:solidFill>
                <a:srgbClr val="C00000"/>
              </a:solidFill>
            </a:endParaRPr>
          </a:p>
        </p:txBody>
      </p:sp>
    </p:spTree>
    <p:extLst>
      <p:ext uri="{BB962C8B-B14F-4D97-AF65-F5344CB8AC3E}">
        <p14:creationId xmlns:p14="http://schemas.microsoft.com/office/powerpoint/2010/main" val="4242367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Socialpædagogernes præsentation lyseblå">
  <a:themeElements>
    <a:clrScheme name="Socialpædagogernes præsentation lyseblå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ocialpædagogernes præsentation lyseblå">
      <a:majorFont>
        <a:latin typeface="Verdana"/>
        <a:ea typeface=""/>
        <a:cs typeface=""/>
      </a:majorFont>
      <a:minorFont>
        <a:latin typeface="Verdana"/>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a-DK"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a-DK"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Socialpædagogernes præsentation lyseblå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ocialpædagogernes præsentation lyseblå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ocialpædagogernes præsentation lyseblå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ocialpædagogernes præsentation lyseblå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ocialpædagogernes præsentation lyseblå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ocialpædagogernes præsentation lyseblå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ocialpædagogernes præsentation lyseblå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ocialpædagogernes præsentation lyseblå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ocialpædagogernes præsentation lyseblå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ocialpædagogernes præsentation lyseblå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ocialpædagogernes præsentation lyseblå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ocialpædagogernes præsentation lyseblå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1311</TotalTime>
  <Words>1013</Words>
  <Application>Microsoft Office PowerPoint</Application>
  <PresentationFormat>Skærmshow (4:3)</PresentationFormat>
  <Paragraphs>126</Paragraphs>
  <Slides>16</Slides>
  <Notes>1</Notes>
  <HiddenSlides>0</HiddenSlides>
  <MMClips>0</MMClips>
  <ScaleCrop>false</ScaleCrop>
  <HeadingPairs>
    <vt:vector size="4" baseType="variant">
      <vt:variant>
        <vt:lpstr>Tema</vt:lpstr>
      </vt:variant>
      <vt:variant>
        <vt:i4>1</vt:i4>
      </vt:variant>
      <vt:variant>
        <vt:lpstr>Diastitler</vt:lpstr>
      </vt:variant>
      <vt:variant>
        <vt:i4>16</vt:i4>
      </vt:variant>
    </vt:vector>
  </HeadingPairs>
  <TitlesOfParts>
    <vt:vector size="17" baseType="lpstr">
      <vt:lpstr>Socialpædagogernes præsentation lyseblå</vt:lpstr>
      <vt:lpstr>Når tillidsrepræsentanten forhandler løn</vt:lpstr>
      <vt:lpstr>Forhandlingskompetencen</vt:lpstr>
      <vt:lpstr>Aftalegrundlag </vt:lpstr>
      <vt:lpstr>         Aftalens kernepunkter:</vt:lpstr>
      <vt:lpstr>Aftalens kernepunkter:</vt:lpstr>
      <vt:lpstr>Aftalens kernepunkter:</vt:lpstr>
      <vt:lpstr>Aftalens kernepunkter:</vt:lpstr>
      <vt:lpstr>Aftalens kernepunkter:</vt:lpstr>
      <vt:lpstr>PowerPoint-præsentation</vt:lpstr>
      <vt:lpstr>Aftalens kernepunkter:</vt:lpstr>
      <vt:lpstr>Aftalens kernepunkter:</vt:lpstr>
      <vt:lpstr>Aftalens kernepunkter:</vt:lpstr>
      <vt:lpstr>Hvad har jeg kompetence til at forhandle? </vt:lpstr>
      <vt:lpstr>Hvor langt tilbage kan krav stilles?</vt:lpstr>
      <vt:lpstr>Efter forhandlingen, hvad så?</vt:lpstr>
      <vt:lpstr>Tydeligt forhandlingsmandat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ptm@sl.dk</dc:creator>
  <cp:lastModifiedBy>Sarah Purtoft</cp:lastModifiedBy>
  <cp:revision>79</cp:revision>
  <cp:lastPrinted>2014-02-11T13:39:33Z</cp:lastPrinted>
  <dcterms:created xsi:type="dcterms:W3CDTF">2013-11-03T10:56:49Z</dcterms:created>
  <dcterms:modified xsi:type="dcterms:W3CDTF">2015-12-30T12:03:28Z</dcterms:modified>
</cp:coreProperties>
</file>