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9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7559675" cy="5346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1"/>
    <p:restoredTop sz="94694"/>
  </p:normalViewPr>
  <p:slideViewPr>
    <p:cSldViewPr snapToGrid="0" showGuides="1">
      <p:cViewPr varScale="1">
        <p:scale>
          <a:sx n="85" d="100"/>
          <a:sy n="85" d="100"/>
        </p:scale>
        <p:origin x="15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9FE00-2237-794D-B439-EF9458E31375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0BFC-DF07-FB47-8FFD-4C126479F8F6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554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B0BFC-DF07-FB47-8FFD-4C126479F8F6}" type="slidenum">
              <a:rPr lang="en-DK" smtClean="0"/>
              <a:t>6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7829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5027"/>
            <a:ext cx="6425724" cy="1861444"/>
          </a:xfrm>
        </p:spPr>
        <p:txBody>
          <a:bodyPr anchor="b"/>
          <a:lstStyle>
            <a:lvl1pPr algn="ctr">
              <a:defRPr sz="46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808256"/>
            <a:ext cx="5669756" cy="1290881"/>
          </a:xfrm>
        </p:spPr>
        <p:txBody>
          <a:bodyPr/>
          <a:lstStyle>
            <a:lvl1pPr marL="0" indent="0" algn="ctr">
              <a:buNone/>
              <a:defRPr sz="1871"/>
            </a:lvl1pPr>
            <a:lvl2pPr marL="356433" indent="0" algn="ctr">
              <a:buNone/>
              <a:defRPr sz="1559"/>
            </a:lvl2pPr>
            <a:lvl3pPr marL="712866" indent="0" algn="ctr">
              <a:buNone/>
              <a:defRPr sz="1403"/>
            </a:lvl3pPr>
            <a:lvl4pPr marL="1069299" indent="0" algn="ctr">
              <a:buNone/>
              <a:defRPr sz="1247"/>
            </a:lvl4pPr>
            <a:lvl5pPr marL="1425732" indent="0" algn="ctr">
              <a:buNone/>
              <a:defRPr sz="1247"/>
            </a:lvl5pPr>
            <a:lvl6pPr marL="1782166" indent="0" algn="ctr">
              <a:buNone/>
              <a:defRPr sz="1247"/>
            </a:lvl6pPr>
            <a:lvl7pPr marL="2138599" indent="0" algn="ctr">
              <a:buNone/>
              <a:defRPr sz="1247"/>
            </a:lvl7pPr>
            <a:lvl8pPr marL="2495032" indent="0" algn="ctr">
              <a:buNone/>
              <a:defRPr sz="1247"/>
            </a:lvl8pPr>
            <a:lvl9pPr marL="2851465" indent="0" algn="ctr">
              <a:buNone/>
              <a:defRPr sz="124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2261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7422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4662"/>
            <a:ext cx="1630055" cy="453108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62"/>
            <a:ext cx="4795669" cy="453108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406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73443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32964"/>
            <a:ext cx="6520220" cy="2224078"/>
          </a:xfrm>
        </p:spPr>
        <p:txBody>
          <a:bodyPr anchor="b"/>
          <a:lstStyle>
            <a:lvl1pPr>
              <a:defRPr sz="46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78083"/>
            <a:ext cx="6520220" cy="1169590"/>
          </a:xfrm>
        </p:spPr>
        <p:txBody>
          <a:bodyPr/>
          <a:lstStyle>
            <a:lvl1pPr marL="0" indent="0">
              <a:buNone/>
              <a:defRPr sz="1871">
                <a:solidFill>
                  <a:schemeClr val="tx1"/>
                </a:solidFill>
              </a:defRPr>
            </a:lvl1pPr>
            <a:lvl2pPr marL="35643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2pPr>
            <a:lvl3pPr marL="71286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0692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4pPr>
            <a:lvl5pPr marL="14257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5pPr>
            <a:lvl6pPr marL="17821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6pPr>
            <a:lvl7pPr marL="21385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7pPr>
            <a:lvl8pPr marL="24950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8pPr>
            <a:lvl9pPr marL="2851465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8310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23311"/>
            <a:ext cx="3212862" cy="33924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23311"/>
            <a:ext cx="3212862" cy="339243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4681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4664"/>
            <a:ext cx="6520220" cy="10334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10685"/>
            <a:ext cx="3198096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53031"/>
            <a:ext cx="3198096" cy="28726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10685"/>
            <a:ext cx="3213847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53031"/>
            <a:ext cx="3213847" cy="28726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7894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34232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3952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9827"/>
            <a:ext cx="3827085" cy="3799622"/>
          </a:xfrm>
        </p:spPr>
        <p:txBody>
          <a:bodyPr/>
          <a:lstStyle>
            <a:lvl1pPr>
              <a:defRPr sz="2495"/>
            </a:lvl1pPr>
            <a:lvl2pPr>
              <a:defRPr sz="2183"/>
            </a:lvl2pPr>
            <a:lvl3pPr>
              <a:defRPr sz="1871"/>
            </a:lvl3pPr>
            <a:lvl4pPr>
              <a:defRPr sz="1559"/>
            </a:lvl4pPr>
            <a:lvl5pPr>
              <a:defRPr sz="1559"/>
            </a:lvl5pPr>
            <a:lvl6pPr>
              <a:defRPr sz="1559"/>
            </a:lvl6pPr>
            <a:lvl7pPr>
              <a:defRPr sz="1559"/>
            </a:lvl7pPr>
            <a:lvl8pPr>
              <a:defRPr sz="1559"/>
            </a:lvl8pPr>
            <a:lvl9pPr>
              <a:defRPr sz="155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76219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9827"/>
            <a:ext cx="3827085" cy="3799622"/>
          </a:xfrm>
        </p:spPr>
        <p:txBody>
          <a:bodyPr anchor="t"/>
          <a:lstStyle>
            <a:lvl1pPr marL="0" indent="0">
              <a:buNone/>
              <a:defRPr sz="2495"/>
            </a:lvl1pPr>
            <a:lvl2pPr marL="356433" indent="0">
              <a:buNone/>
              <a:defRPr sz="2183"/>
            </a:lvl2pPr>
            <a:lvl3pPr marL="712866" indent="0">
              <a:buNone/>
              <a:defRPr sz="1871"/>
            </a:lvl3pPr>
            <a:lvl4pPr marL="1069299" indent="0">
              <a:buNone/>
              <a:defRPr sz="1559"/>
            </a:lvl4pPr>
            <a:lvl5pPr marL="1425732" indent="0">
              <a:buNone/>
              <a:defRPr sz="1559"/>
            </a:lvl5pPr>
            <a:lvl6pPr marL="1782166" indent="0">
              <a:buNone/>
              <a:defRPr sz="1559"/>
            </a:lvl6pPr>
            <a:lvl7pPr marL="2138599" indent="0">
              <a:buNone/>
              <a:defRPr sz="1559"/>
            </a:lvl7pPr>
            <a:lvl8pPr marL="2495032" indent="0">
              <a:buNone/>
              <a:defRPr sz="1559"/>
            </a:lvl8pPr>
            <a:lvl9pPr marL="2851465" indent="0">
              <a:buNone/>
              <a:defRPr sz="155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788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4664"/>
            <a:ext cx="6520220" cy="103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23311"/>
            <a:ext cx="6520220" cy="3392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3FC2-0A92-DD47-8F68-35C668DE4980}" type="datetimeFigureOut">
              <a:rPr lang="en-DK" smtClean="0"/>
              <a:t>06/06/2023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55600"/>
            <a:ext cx="2551390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AD97-097E-6B47-8E2C-341D21512C7C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1270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12866" rtl="0" eaLnBrk="1" latinLnBrk="0" hangingPunct="1">
        <a:lnSpc>
          <a:spcPct val="90000"/>
        </a:lnSpc>
        <a:spcBef>
          <a:spcPct val="0"/>
        </a:spcBef>
        <a:buNone/>
        <a:defRPr sz="3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217" indent="-178217" algn="l" defTabSz="712866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891083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247516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603949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9603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316815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673248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30296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1pPr>
      <a:lvl2pPr marL="356433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7128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3pPr>
      <a:lvl4pPr marL="10692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4257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7821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1385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4950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2851465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1F3AC353-EC65-B6CA-6513-50A88F3D0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6931B4F3-82CB-2173-A726-09FD65E67DE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0F2CB8-C461-DAEB-7C22-0553D9D9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BAB0B5A-C643-82F3-9AB4-FD824FC6A23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743FC5-9AB4-F711-FB95-4E4C509153A2}"/>
              </a:ext>
            </a:extLst>
          </p:cNvPr>
          <p:cNvSpPr txBox="1"/>
          <p:nvPr/>
        </p:nvSpPr>
        <p:spPr>
          <a:xfrm>
            <a:off x="3189576" y="956306"/>
            <a:ext cx="3696138" cy="2942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Vil du også have indflydelse?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tillids- og arbejdsmiljørepræsentant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du få indflydelse på arbejdspladsens forhold.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3000"/>
              </a:lnSpc>
            </a:pPr>
            <a:endParaRPr lang="en-DK" sz="3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56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ABE35DAE-503C-007D-0807-6E42BFB06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28567FEB-F4B6-6388-1D18-06EDA8CA295A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226EEB7B-D87A-2FB6-1DED-C936891C9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D3C4378-797E-1B07-F4B0-4ACB7CFFD91A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CB0A389-D6FE-F7DB-0808-2F5B469CAF73}"/>
              </a:ext>
            </a:extLst>
          </p:cNvPr>
          <p:cNvSpPr txBox="1"/>
          <p:nvPr/>
        </p:nvSpPr>
        <p:spPr>
          <a:xfrm>
            <a:off x="3215516" y="956306"/>
            <a:ext cx="36961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Humør smitter mere end COVID!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gode humør smitter også gennem Teams-mødet, telefonen og på tværs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 afdelingen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  <a:r>
              <a:rPr lang="en-DK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6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52A179C1-86D7-382E-1BB5-07048B955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C56B006-62F5-1E5D-7CA3-97AF6F14554B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72DBCCAD-9300-BBDB-97F4-F4CA12FD5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9300093-2F1E-5E0C-2DDF-B04CA0FC70B1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A42E48F4-7F27-E83C-C79A-C3EF6B064385}"/>
              </a:ext>
            </a:extLst>
          </p:cNvPr>
          <p:cNvSpPr txBox="1"/>
          <p:nvPr/>
        </p:nvSpPr>
        <p:spPr>
          <a:xfrm>
            <a:off x="3215473" y="807835"/>
            <a:ext cx="36961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Smil smitter mere end COVID!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Smil det smitter!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Husk at smilet også smitter gennem Teams-mødet, telefonen og på tværs af afdelingen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84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2">
            <a:extLst>
              <a:ext uri="{FF2B5EF4-FFF2-40B4-BE49-F238E27FC236}">
                <a16:creationId xmlns:a16="http://schemas.microsoft.com/office/drawing/2014/main" id="{58D98E4F-BE85-C559-A0BD-58C1F558D2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5DE7B413-078D-5F78-0989-8A0B321C9C83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53CCA926-A742-DABD-B949-9D21DC723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251E73-C65F-5C01-C224-073A318B8922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1375FC8-4B9E-ADB1-36D5-C957AF179B85}"/>
              </a:ext>
            </a:extLst>
          </p:cNvPr>
          <p:cNvSpPr txBox="1"/>
          <p:nvPr/>
        </p:nvSpPr>
        <p:spPr>
          <a:xfrm>
            <a:off x="3217753" y="1139919"/>
            <a:ext cx="36961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ser godt</a:t>
            </a:r>
            <a:b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 i dag!</a:t>
            </a:r>
            <a:endParaRPr lang="en-DK" sz="4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var såmænd bare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jeg ville sige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66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89216530-5D01-DB2C-74F7-3BF698331F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693435CD-B194-D142-5F81-5A940A307E29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1EFB83A0-E140-2C3B-E9A5-19EC8FC31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6BA7C4C-2AA6-B3C8-CBDF-5CC80C505686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99164F0-F960-49D9-518F-F689FAFAA5AF}"/>
              </a:ext>
            </a:extLst>
          </p:cNvPr>
          <p:cNvSpPr txBox="1"/>
          <p:nvPr/>
        </p:nvSpPr>
        <p:spPr>
          <a:xfrm>
            <a:off x="3217753" y="931515"/>
            <a:ext cx="36961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Hey du der –</a:t>
            </a:r>
            <a:b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 dig!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gør det godt.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ser godt ud.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Jeg tror på dig.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7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76F3AA55-BC4F-751D-E25B-7134AC0ED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AAC8661-49B0-D108-6853-73BD735CA66F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5D0ADF25-C533-7226-965E-0AEA08FD1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4725E8F-399A-5B86-499D-9F577417E5E4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5F82785-C2A8-067B-A49F-DF606C4F8E9C}"/>
              </a:ext>
            </a:extLst>
          </p:cNvPr>
          <p:cNvSpPr txBox="1"/>
          <p:nvPr/>
        </p:nvSpPr>
        <p:spPr>
          <a:xfrm>
            <a:off x="3215516" y="655870"/>
            <a:ext cx="369613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kommunikationen og </a:t>
            </a:r>
            <a:r>
              <a:rPr lang="da-DK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dialogen på </a:t>
            </a:r>
            <a:r>
              <a:rPr lang="da-DK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afdelingen ikke som den skal være?</a:t>
            </a:r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arbejdsmiljørepræsentant og tillidsrepræsentant kan sikre at der startes en konstruktiv proces hen imod bedre  trivsel.</a:t>
            </a:r>
            <a:endParaRPr lang="en-DK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491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31FFDDD5-90F6-4DD4-53FB-0832F2E1F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9C4A438D-B141-AF59-CC46-531477260C3E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6F9C9E3A-6256-2727-E20C-AC11A84EF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C24D78-21E9-7250-F161-55DC3227C7DE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CC51D85D-F09A-6A80-A08F-A2AAF6BAD491}"/>
              </a:ext>
            </a:extLst>
          </p:cNvPr>
          <p:cNvSpPr txBox="1"/>
          <p:nvPr/>
        </p:nvSpPr>
        <p:spPr>
          <a:xfrm>
            <a:off x="3215473" y="1248822"/>
            <a:ext cx="369613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Føler du dig klemt i samarbejdet ?</a:t>
            </a: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tillidsrepræsentant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hjælpe med at løse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jeres konflikter.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22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2">
            <a:extLst>
              <a:ext uri="{FF2B5EF4-FFF2-40B4-BE49-F238E27FC236}">
                <a16:creationId xmlns:a16="http://schemas.microsoft.com/office/drawing/2014/main" id="{5F13111E-DD46-3184-D1B9-8224436A55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1201C594-2DA8-A792-021E-4C97918682DA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3DEE51D-6810-F384-808E-C14BD18E4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088BB2-C5C2-50A4-651A-EFE864FF046A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B1F995A-48D3-CE0F-A762-A48BB8CE63CE}"/>
              </a:ext>
            </a:extLst>
          </p:cNvPr>
          <p:cNvSpPr txBox="1"/>
          <p:nvPr/>
        </p:nvSpPr>
        <p:spPr>
          <a:xfrm>
            <a:off x="3217753" y="1139919"/>
            <a:ext cx="3696138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du presset på dit arbejde?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tillidsrepræsentant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hjælpe med at gøre ledelsen opmærksom på det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10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E63C5D16-9C19-756E-6A23-91E7A261C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31C118A8-DDE6-80E6-0877-46884F0E60F2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8CFCBDA0-B72D-0649-8F0B-4FB36EC57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99210C-519F-269D-0DCC-2C6BD81ED89B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4E9518E-4A92-04D1-A0CC-38D40C6BA554}"/>
              </a:ext>
            </a:extLst>
          </p:cNvPr>
          <p:cNvSpPr txBox="1"/>
          <p:nvPr/>
        </p:nvSpPr>
        <p:spPr>
          <a:xfrm>
            <a:off x="3217753" y="931515"/>
            <a:ext cx="369613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Jeg bringer budskabet videre?</a:t>
            </a:r>
            <a:endParaRPr lang="en-DK" sz="3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noget på hjerte,</a:t>
            </a:r>
            <a:b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din chef burde vide,</a:t>
            </a:r>
            <a:b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så tag en snak med din tillidsrepræsentant, som kan bringe budskabet videre.</a:t>
            </a:r>
            <a:endParaRPr lang="en-DK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70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D2BB1640-8E92-E703-AAA1-8DEE56FB8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2812EB54-28F2-EBEE-06E1-B0D833AF6685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4BB3955D-7744-013E-1A7D-4FAACB6CC0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6C5D3E-2E46-44DE-674A-192BF1F56134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C06BB6B-5400-B84F-85C7-4CFD4D9EB935}"/>
              </a:ext>
            </a:extLst>
          </p:cNvPr>
          <p:cNvSpPr txBox="1"/>
          <p:nvPr/>
        </p:nvSpPr>
        <p:spPr>
          <a:xfrm>
            <a:off x="3215516" y="707750"/>
            <a:ext cx="36961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Ris, ros eller måske en</a:t>
            </a:r>
            <a:b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 idé? 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tillidsrepræsentant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bringer dine budskaber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videre til ledelsen, hvis du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ikke selv har lyst.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54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40699D11-46C3-4BC7-FDC1-50C317193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0C3A62A8-B67D-9383-BFA1-A4B4F937C9CA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7E5E3402-AE8F-3A8B-68C9-E8C0B4032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7FAC4B-D488-2ECB-6BC2-167C4AB232BE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3D7538E0-892D-68D6-FEFE-C628F8364DF7}"/>
              </a:ext>
            </a:extLst>
          </p:cNvPr>
          <p:cNvSpPr txBox="1"/>
          <p:nvPr/>
        </p:nvSpPr>
        <p:spPr>
          <a:xfrm>
            <a:off x="3215473" y="892143"/>
            <a:ext cx="369613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kan gøres</a:t>
            </a:r>
            <a:b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meget bedre!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og dine kollegaer idéer til forbedringer, så snak med din tillidsrepræsentant, som bringer budskaberne videre i systemet.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89D483B4-DAE4-5CC3-BAF9-C8485BDBC3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6931B4F3-82CB-2173-A726-09FD65E67DE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0F2CB8-C461-DAEB-7C22-0553D9D9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BAB0B5A-C643-82F3-9AB4-FD824FC6A23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743FC5-9AB4-F711-FB95-4E4C509153A2}"/>
              </a:ext>
            </a:extLst>
          </p:cNvPr>
          <p:cNvSpPr txBox="1"/>
          <p:nvPr/>
        </p:nvSpPr>
        <p:spPr>
          <a:xfrm>
            <a:off x="3130468" y="726917"/>
            <a:ext cx="3844349" cy="3495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kan også</a:t>
            </a:r>
            <a:b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få en skilling</a:t>
            </a:r>
            <a:b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det!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2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tillids- og arbejdsmiljørepræsentant</a:t>
            </a:r>
            <a:br>
              <a:rPr lang="da-DK" sz="2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2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får du et årligt løntillæg.</a:t>
            </a:r>
            <a:endParaRPr lang="en-DK" sz="20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3500"/>
              </a:lnSpc>
            </a:pPr>
            <a:endParaRPr lang="en-DK" sz="3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12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1FB0253-E611-C555-E460-6784394DE9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42135370-51F5-8383-3DC9-F17B5F78EDD7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D4892B19-E6ED-F249-528C-F70143DCF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2CD323-4669-C726-6CA5-2C5E1659AA19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7A234CB-3D96-461F-F42B-C35F8BF1D465}"/>
              </a:ext>
            </a:extLst>
          </p:cNvPr>
          <p:cNvSpPr txBox="1"/>
          <p:nvPr/>
        </p:nvSpPr>
        <p:spPr>
          <a:xfrm>
            <a:off x="3217753" y="1139919"/>
            <a:ext cx="36961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Hvor svært </a:t>
            </a:r>
            <a:r>
              <a:rPr lang="da-DK" sz="3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</a:t>
            </a:r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det være?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forslag til forbedringer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din arbejdsdag, så tag en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snak med din tillidsrepræsentant.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27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93259BDA-194D-78D4-750B-E5F4CA1BDC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D8EDAEA9-FC71-76DC-142B-29E750ACDFE9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E51B5EC-98BC-5A8D-EB73-89EB99AC2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96819-2C5D-E1B8-DE15-77B8D8B8FADD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E2152F9-0246-45BE-C459-806AB382A6DB}"/>
              </a:ext>
            </a:extLst>
          </p:cNvPr>
          <p:cNvSpPr txBox="1"/>
          <p:nvPr/>
        </p:nvSpPr>
        <p:spPr>
          <a:xfrm>
            <a:off x="3217753" y="931515"/>
            <a:ext cx="36961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Armen for</a:t>
            </a:r>
            <a:b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f***** da?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du frustreret over noget</a:t>
            </a:r>
            <a:b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på jobbet? Så tag en snak</a:t>
            </a:r>
            <a:b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 din tillids- eller arbejdsmiljørepræsentant.</a:t>
            </a:r>
            <a:b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Sammen kan vi sætte </a:t>
            </a:r>
            <a:r>
              <a:rPr lang="da-DK" sz="1600" b="1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fokus på </a:t>
            </a: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problemerne.</a:t>
            </a:r>
            <a:endParaRPr lang="en-DK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73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D3EADD44-95A8-9E25-BD9C-B7C39853B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2E91D4AE-D8A7-245D-C5D4-204F8029B6AC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66FF2297-F675-6867-BBB6-A91737C63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3DB1F8-1DF8-5D2A-52AB-836EA51A1E77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62B25DB-EE03-6E69-20F0-3E0557C31FB6}"/>
              </a:ext>
            </a:extLst>
          </p:cNvPr>
          <p:cNvSpPr txBox="1"/>
          <p:nvPr/>
        </p:nvSpPr>
        <p:spPr>
          <a:xfrm>
            <a:off x="3215516" y="1320125"/>
            <a:ext cx="369613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gør ondt!</a:t>
            </a:r>
            <a:endParaRPr lang="en-DK" sz="4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Føler du at arbejdet slider på dig, så tag en snak med din arbejdsmiljørepræsentant.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75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134CC392-BE2B-3D13-51B2-B3E6BDAAB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CCA6019-AF28-24E9-360E-4AAD95FB461F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2429E56C-9E74-1789-7ADD-A9CB42C59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E29612-02DF-DB0C-7D4B-80901E2127B5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8E1E0BAD-D472-7E08-9968-B4F326C96140}"/>
              </a:ext>
            </a:extLst>
          </p:cNvPr>
          <p:cNvSpPr txBox="1"/>
          <p:nvPr/>
        </p:nvSpPr>
        <p:spPr>
          <a:xfrm>
            <a:off x="3215473" y="892143"/>
            <a:ext cx="36961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det mon en arbejdsskade?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du i tvivl om du har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fået</a:t>
            </a:r>
            <a:r>
              <a:rPr lang="da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arbejdsskade,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så tag en snak med din arbejdsmiljørepræsentant.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44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2">
            <a:extLst>
              <a:ext uri="{FF2B5EF4-FFF2-40B4-BE49-F238E27FC236}">
                <a16:creationId xmlns:a16="http://schemas.microsoft.com/office/drawing/2014/main" id="{758B2C27-6070-7C12-3245-34552C25EB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9A7D3D08-DC7F-96CF-9AE2-634816D7B858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DEA36C9F-ECC8-1A84-3CAC-8F8A5C151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DE2EDDC-9D96-56EF-B7C7-D63BA637C4EC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8ABF880-547F-E212-3EE1-0DCB0B8FC7D2}"/>
              </a:ext>
            </a:extLst>
          </p:cNvPr>
          <p:cNvSpPr txBox="1"/>
          <p:nvPr/>
        </p:nvSpPr>
        <p:spPr>
          <a:xfrm>
            <a:off x="3217753" y="822149"/>
            <a:ext cx="36961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siger ikke noget! Vi har tavshedspligt!</a:t>
            </a:r>
          </a:p>
          <a:p>
            <a:pPr algn="ctr"/>
            <a:endParaRPr lang="en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Vidste du, at din tillidsrepræsentant og arbejdsmiljørepræsentant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tavshedspligt?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49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11D228B1-DA4B-69B0-8E2A-43EE247A74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16D30346-E9A5-D902-C710-E3C476A2560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BE3E2A83-F010-F221-71BF-81E2B8F47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250E1AC-2DCD-FEF9-CAF3-996E45DFCF24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39C7A9A-5E4A-A1DA-385A-6566F35D6FAD}"/>
              </a:ext>
            </a:extLst>
          </p:cNvPr>
          <p:cNvSpPr txBox="1"/>
          <p:nvPr/>
        </p:nvSpPr>
        <p:spPr>
          <a:xfrm>
            <a:off x="3217753" y="782360"/>
            <a:ext cx="36961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Svært ved at</a:t>
            </a:r>
            <a:b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få det sagt?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ikke helt mod eller lyst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til at sige det, du gerne vil have sagt? Så hiv fat i din tillids- eller arbejdsmiljørepræsentant, som er dit talerør op i systemet.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91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3A0DB42A-6FB7-98C1-1A11-6DFFA747D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D36AA86A-8B1D-F718-4149-23E1459B8C52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F6A252B0-270F-478E-4A39-F687C0C20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AFDE4D-BC4C-C973-3A39-EC7373E3AD62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C870EE8-490D-505A-7938-A1410C371EDB}"/>
              </a:ext>
            </a:extLst>
          </p:cNvPr>
          <p:cNvSpPr txBox="1"/>
          <p:nvPr/>
        </p:nvSpPr>
        <p:spPr>
          <a:xfrm>
            <a:off x="3215516" y="509484"/>
            <a:ext cx="36961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er bindeleddet!</a:t>
            </a:r>
            <a:endParaRPr lang="en-DK" sz="4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da-DK" sz="24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Husk at din tillids- eller arbejdsmiljørepræsentant er bindeleddet mellem dig, dine kollegaer og ledelsen. Brug os</a:t>
            </a:r>
            <a:b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hvis du har noget du gerne vil videre med, men ikke helt selv</a:t>
            </a:r>
            <a:b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lyst til at sige det.</a:t>
            </a:r>
            <a:endParaRPr lang="en-DK" sz="16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DK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58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A86AACED-57F9-1D76-509F-30935486F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DB028442-E556-CD5E-413C-D3ED5E14A413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A458384C-1CD6-F263-7E9D-FD6D2C980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BD5A46-814A-2056-B5F6-F23F5C11E5CD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C6982237-3F2B-BFA6-050B-992E67D6D040}"/>
              </a:ext>
            </a:extLst>
          </p:cNvPr>
          <p:cNvSpPr txBox="1"/>
          <p:nvPr/>
        </p:nvSpPr>
        <p:spPr>
          <a:xfrm>
            <a:off x="3215473" y="892143"/>
            <a:ext cx="36961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bliver sagt!</a:t>
            </a:r>
            <a:endParaRPr lang="en-DK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noget du gerne vil sige til chefen eller ledelsen, men ikke helt selv har </a:t>
            </a:r>
            <a:r>
              <a:rPr lang="da-DK" sz="1800" b="1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modet?</a:t>
            </a:r>
            <a:br>
              <a:rPr lang="da-DK" sz="1800" b="1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Så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hiv fat i din tillids- eller arbejdsmiljørepræsentant.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skal nok får det sagt!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1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55EB51EA-15E4-30C3-7F23-71ABE3879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6931B4F3-82CB-2173-A726-09FD65E67DE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0F2CB8-C461-DAEB-7C22-0553D9D9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BAB0B5A-C643-82F3-9AB4-FD824FC6A23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32">
            <a:extLst>
              <a:ext uri="{FF2B5EF4-FFF2-40B4-BE49-F238E27FC236}">
                <a16:creationId xmlns:a16="http://schemas.microsoft.com/office/drawing/2014/main" id="{FD03FB52-BD50-7BA6-A4E2-60732FC99EDA}"/>
              </a:ext>
            </a:extLst>
          </p:cNvPr>
          <p:cNvSpPr txBox="1"/>
          <p:nvPr/>
        </p:nvSpPr>
        <p:spPr>
          <a:xfrm>
            <a:off x="3215473" y="726917"/>
            <a:ext cx="3696138" cy="3496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Brug for udvikling?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tillids- og arbejdsmiljørepræsentant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du både udvikle dig selv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 være med til at udvikle arbejdspladsen og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dine kollegaer.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3000"/>
              </a:lnSpc>
            </a:pPr>
            <a:endParaRPr lang="en-DK" sz="3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0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0C581E7-C692-7100-E92E-FF97E06055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6931B4F3-82CB-2173-A726-09FD65E67DE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0F2CB8-C461-DAEB-7C22-0553D9D9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BAB0B5A-C643-82F3-9AB4-FD824FC6A23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743FC5-9AB4-F711-FB95-4E4C509153A2}"/>
              </a:ext>
            </a:extLst>
          </p:cNvPr>
          <p:cNvSpPr txBox="1"/>
          <p:nvPr/>
        </p:nvSpPr>
        <p:spPr>
          <a:xfrm>
            <a:off x="3217753" y="996367"/>
            <a:ext cx="3696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kan godt gøre det for pengenes skyld!</a:t>
            </a:r>
            <a:br>
              <a:rPr lang="da-DK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tvivl om lønnen?</a:t>
            </a:r>
            <a:endParaRPr lang="en-DK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tillidsrepræsentant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 hjælpe dig med at gennemgå din løn.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78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C0926AF7-0442-4808-E52C-7EA3C15EA3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3"/>
            <a:ext cx="3781143" cy="4775112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6931B4F3-82CB-2173-A726-09FD65E67DED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530F2CB8-C461-DAEB-7C22-0553D9D97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BAB0B5A-C643-82F3-9AB4-FD824FC6A23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C743FC5-9AB4-F711-FB95-4E4C509153A2}"/>
              </a:ext>
            </a:extLst>
          </p:cNvPr>
          <p:cNvSpPr txBox="1"/>
          <p:nvPr/>
        </p:nvSpPr>
        <p:spPr>
          <a:xfrm>
            <a:off x="3217753" y="963941"/>
            <a:ext cx="3696138" cy="288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Svært ved at snakke med chefen?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Tag din tillidsrepræsentant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 til de svære samtaler.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3000"/>
              </a:lnSpc>
            </a:pPr>
            <a:endParaRPr lang="en-DK" sz="3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4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gul, orange&#10;&#10;Automatisk genereret beskrivelse">
            <a:extLst>
              <a:ext uri="{FF2B5EF4-FFF2-40B4-BE49-F238E27FC236}">
                <a16:creationId xmlns:a16="http://schemas.microsoft.com/office/drawing/2014/main" id="{E39C8DCD-FCF5-FED1-C988-1407F7A59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08" y="214049"/>
            <a:ext cx="3696137" cy="4731055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DBE1DA3-ACD8-91C0-7C98-752E751E9011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1E41BF35-F2AE-EF57-4FD9-B373664A67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8607222-A761-518C-5282-98E7D9D4B41C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6285615-51B5-3B41-C8AE-E8D00496F791}"/>
              </a:ext>
            </a:extLst>
          </p:cNvPr>
          <p:cNvSpPr txBox="1"/>
          <p:nvPr/>
        </p:nvSpPr>
        <p:spPr>
          <a:xfrm>
            <a:off x="3215516" y="956306"/>
            <a:ext cx="36961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Må jeg være med på en lytter?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 arbejdsmiljørepræsentant er jeg her, hvis du har brug for at snakke.</a:t>
            </a:r>
            <a:r>
              <a:rPr lang="en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Jeg har naturligvis tavshedspligt.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4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6" descr="Et billede, der indeholder person, mand&#10;&#10;Automatisk genereret beskrivelse">
            <a:extLst>
              <a:ext uri="{FF2B5EF4-FFF2-40B4-BE49-F238E27FC236}">
                <a16:creationId xmlns:a16="http://schemas.microsoft.com/office/drawing/2014/main" id="{BFA3B140-0252-DB9A-0DE8-6F68489E2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114778"/>
            <a:ext cx="2484894" cy="485588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D7907191-719D-26D1-758D-040E984C9B27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C83DF1F5-0137-594A-FD0B-6DF841B81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A48E4C5-C812-02B3-3FEE-C635E0BB2583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32">
            <a:extLst>
              <a:ext uri="{FF2B5EF4-FFF2-40B4-BE49-F238E27FC236}">
                <a16:creationId xmlns:a16="http://schemas.microsoft.com/office/drawing/2014/main" id="{987A7172-D54C-91BB-132E-15BA5DA68190}"/>
              </a:ext>
            </a:extLst>
          </p:cNvPr>
          <p:cNvSpPr txBox="1"/>
          <p:nvPr/>
        </p:nvSpPr>
        <p:spPr>
          <a:xfrm>
            <a:off x="3215473" y="1271660"/>
            <a:ext cx="369613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du sikker på</a:t>
            </a:r>
            <a:b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du er OK?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Hvis ikke, så tag en snak med din arbejdsmiljørepræsentant.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68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2">
            <a:extLst>
              <a:ext uri="{FF2B5EF4-FFF2-40B4-BE49-F238E27FC236}">
                <a16:creationId xmlns:a16="http://schemas.microsoft.com/office/drawing/2014/main" id="{A3A3F662-BD1D-EF6E-28F8-13E9D340FF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9"/>
          <a:stretch/>
        </p:blipFill>
        <p:spPr>
          <a:xfrm>
            <a:off x="0" y="417006"/>
            <a:ext cx="4857298" cy="4512687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7D913695-E0E5-1E18-573A-B218B6240E1E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0725502D-FF63-3D81-D1F0-29F231A28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0354009-5C21-687E-96E3-AE61614E0ED5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578AB39-4899-7315-CDE0-14D0D123D0A0}"/>
              </a:ext>
            </a:extLst>
          </p:cNvPr>
          <p:cNvSpPr txBox="1"/>
          <p:nvPr/>
        </p:nvSpPr>
        <p:spPr>
          <a:xfrm>
            <a:off x="3217753" y="931517"/>
            <a:ext cx="369613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Trivsel og arbejdsglæde er</a:t>
            </a:r>
            <a:b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ikke noget du får</a:t>
            </a:r>
            <a:endParaRPr lang="en-DK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er noget du skaber!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er noget du er med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til</a:t>
            </a:r>
            <a:r>
              <a:rPr lang="da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skabe!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66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 descr="Et billede, der indeholder mand, person&#10;&#10;Automatisk genereret beskrivelse">
            <a:extLst>
              <a:ext uri="{FF2B5EF4-FFF2-40B4-BE49-F238E27FC236}">
                <a16:creationId xmlns:a16="http://schemas.microsoft.com/office/drawing/2014/main" id="{76DD48A7-BC2F-4341-F959-75B0827E91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01" t="11321" r="39686"/>
          <a:stretch/>
        </p:blipFill>
        <p:spPr>
          <a:xfrm>
            <a:off x="208048" y="140892"/>
            <a:ext cx="3781143" cy="4775112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0E0BA7AC-3A9A-7F33-FE43-EA8DD914DE38}"/>
              </a:ext>
            </a:extLst>
          </p:cNvPr>
          <p:cNvSpPr/>
          <p:nvPr/>
        </p:nvSpPr>
        <p:spPr>
          <a:xfrm rot="16200000">
            <a:off x="3035127" y="135350"/>
            <a:ext cx="3644343" cy="4235037"/>
          </a:xfrm>
          <a:custGeom>
            <a:avLst/>
            <a:gdLst>
              <a:gd name="connsiteX0" fmla="*/ 3644343 w 3644343"/>
              <a:gd name="connsiteY0" fmla="*/ 575847 h 4235037"/>
              <a:gd name="connsiteX1" fmla="*/ 3644343 w 3644343"/>
              <a:gd name="connsiteY1" fmla="*/ 4077747 h 4235037"/>
              <a:gd name="connsiteX2" fmla="*/ 3487053 w 3644343"/>
              <a:gd name="connsiteY2" fmla="*/ 4235037 h 4235037"/>
              <a:gd name="connsiteX3" fmla="*/ 157290 w 3644343"/>
              <a:gd name="connsiteY3" fmla="*/ 4235037 h 4235037"/>
              <a:gd name="connsiteX4" fmla="*/ 0 w 3644343"/>
              <a:gd name="connsiteY4" fmla="*/ 4077747 h 4235037"/>
              <a:gd name="connsiteX5" fmla="*/ 0 w 3644343"/>
              <a:gd name="connsiteY5" fmla="*/ 575847 h 4235037"/>
              <a:gd name="connsiteX6" fmla="*/ 157290 w 3644343"/>
              <a:gd name="connsiteY6" fmla="*/ 418557 h 4235037"/>
              <a:gd name="connsiteX7" fmla="*/ 2239250 w 3644343"/>
              <a:gd name="connsiteY7" fmla="*/ 418557 h 4235037"/>
              <a:gd name="connsiteX8" fmla="*/ 2482013 w 3644343"/>
              <a:gd name="connsiteY8" fmla="*/ 0 h 4235037"/>
              <a:gd name="connsiteX9" fmla="*/ 2724776 w 3644343"/>
              <a:gd name="connsiteY9" fmla="*/ 418557 h 4235037"/>
              <a:gd name="connsiteX10" fmla="*/ 3487053 w 3644343"/>
              <a:gd name="connsiteY10" fmla="*/ 418557 h 4235037"/>
              <a:gd name="connsiteX11" fmla="*/ 3644343 w 3644343"/>
              <a:gd name="connsiteY11" fmla="*/ 575847 h 4235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644343" h="4235037">
                <a:moveTo>
                  <a:pt x="3644343" y="575847"/>
                </a:moveTo>
                <a:lnTo>
                  <a:pt x="3644343" y="4077747"/>
                </a:lnTo>
                <a:cubicBezTo>
                  <a:pt x="3644343" y="4164616"/>
                  <a:pt x="3573922" y="4235037"/>
                  <a:pt x="3487053" y="4235037"/>
                </a:cubicBezTo>
                <a:lnTo>
                  <a:pt x="157290" y="4235037"/>
                </a:lnTo>
                <a:cubicBezTo>
                  <a:pt x="70421" y="4235037"/>
                  <a:pt x="0" y="4164616"/>
                  <a:pt x="0" y="4077747"/>
                </a:cubicBezTo>
                <a:lnTo>
                  <a:pt x="0" y="575847"/>
                </a:lnTo>
                <a:cubicBezTo>
                  <a:pt x="0" y="488978"/>
                  <a:pt x="70421" y="418557"/>
                  <a:pt x="157290" y="418557"/>
                </a:cubicBezTo>
                <a:lnTo>
                  <a:pt x="2239250" y="418557"/>
                </a:lnTo>
                <a:lnTo>
                  <a:pt x="2482013" y="0"/>
                </a:lnTo>
                <a:lnTo>
                  <a:pt x="2724776" y="418557"/>
                </a:lnTo>
                <a:lnTo>
                  <a:pt x="3487053" y="418557"/>
                </a:lnTo>
                <a:cubicBezTo>
                  <a:pt x="3573922" y="418557"/>
                  <a:pt x="3644343" y="488978"/>
                  <a:pt x="3644343" y="575847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rgbClr val="EF28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DK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BDBDC697-9A8F-CBB0-D22E-02F7679C0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019" y="4289855"/>
            <a:ext cx="1075848" cy="82264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B5D1C7-491F-3AD2-F252-B6E3AA282827}"/>
              </a:ext>
            </a:extLst>
          </p:cNvPr>
          <p:cNvCxnSpPr>
            <a:cxnSpLocks/>
          </p:cNvCxnSpPr>
          <p:nvPr/>
        </p:nvCxnSpPr>
        <p:spPr>
          <a:xfrm>
            <a:off x="375917" y="4945104"/>
            <a:ext cx="5627318" cy="0"/>
          </a:xfrm>
          <a:prstGeom prst="line">
            <a:avLst/>
          </a:prstGeom>
          <a:ln w="76200">
            <a:solidFill>
              <a:srgbClr val="EF285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CC7F1F4-D1B0-D9EB-A677-243CD869AFAC}"/>
              </a:ext>
            </a:extLst>
          </p:cNvPr>
          <p:cNvSpPr txBox="1"/>
          <p:nvPr/>
        </p:nvSpPr>
        <p:spPr>
          <a:xfrm>
            <a:off x="3217753" y="963941"/>
            <a:ext cx="369613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Smil, det smitter!</a:t>
            </a:r>
            <a:endParaRPr lang="en-DK" sz="4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br>
              <a:rPr lang="da-DK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smilet til dine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kollegaer</a:t>
            </a:r>
            <a:r>
              <a:rPr lang="da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dag?</a:t>
            </a:r>
            <a:r>
              <a:rPr lang="en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Husk det</a:t>
            </a:r>
            <a:b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gode</a:t>
            </a:r>
            <a:r>
              <a:rPr lang="da-DK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humør smitter </a:t>
            </a:r>
            <a:r>
              <a:rPr lang="da-DK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  <a:endParaRPr lang="en-DK" sz="18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3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744</Words>
  <Application>Microsoft Office PowerPoint</Application>
  <PresentationFormat>Brugerdefineret</PresentationFormat>
  <Paragraphs>58</Paragraphs>
  <Slides>27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Darch, Reklamehuset</dc:creator>
  <cp:lastModifiedBy>Margit Solveig Kristoffersen</cp:lastModifiedBy>
  <cp:revision>37</cp:revision>
  <dcterms:created xsi:type="dcterms:W3CDTF">2022-09-28T06:36:40Z</dcterms:created>
  <dcterms:modified xsi:type="dcterms:W3CDTF">2023-06-06T07:26:24Z</dcterms:modified>
</cp:coreProperties>
</file>