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72" r:id="rId4"/>
    <p:sldId id="259" r:id="rId5"/>
    <p:sldId id="276" r:id="rId6"/>
    <p:sldId id="275" r:id="rId7"/>
    <p:sldId id="273" r:id="rId8"/>
    <p:sldId id="279" r:id="rId9"/>
    <p:sldId id="278" r:id="rId10"/>
    <p:sldId id="277" r:id="rId11"/>
    <p:sldId id="274" r:id="rId12"/>
    <p:sldId id="260" r:id="rId13"/>
    <p:sldId id="261" r:id="rId14"/>
    <p:sldId id="262" r:id="rId15"/>
    <p:sldId id="271" r:id="rId16"/>
    <p:sldId id="280" r:id="rId17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4660"/>
  </p:normalViewPr>
  <p:slideViewPr>
    <p:cSldViewPr>
      <p:cViewPr>
        <p:scale>
          <a:sx n="125" d="100"/>
          <a:sy n="125" d="100"/>
        </p:scale>
        <p:origin x="7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9962C-E541-425D-BC02-9941CEC401E2}" type="datetimeFigureOut">
              <a:rPr lang="da-DK" smtClean="0"/>
              <a:pPr/>
              <a:t>24-08-2021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193D2-F9BA-4348-B485-68A180880B3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9184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2C39F-E9DF-4B4F-8C16-224510D95102}" type="datetimeFigureOut">
              <a:rPr lang="da-DK" smtClean="0"/>
              <a:t>24-08-2021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B1654-7738-49E9-B880-C5F7789E82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693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/>
              <a:t>Først lidt om de praktiske forhold, der er forudsætninger for konstruktive forhandlinger – siden, taktiske fif.</a:t>
            </a:r>
          </a:p>
          <a:p>
            <a:r>
              <a:rPr lang="da-DK" b="1" dirty="0"/>
              <a:t>Cirkulær proces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B1654-7738-49E9-B880-C5F7789E82C0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943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/>
              <a:t>Hvor ofte er løn på plads, inden tidligere stilling skal opsiges?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B1654-7738-49E9-B880-C5F7789E82C0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2287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Der bør ske en lønudvikling… hvis der er sagligt grundlag for det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Lønforholdene for den enkelte ansatte skal vurderes ved den årlige lønforhandling. Det er ikke hensigten, at en medarbejder i et længerevarende ansættelsesforhold skal forblive på grundløn. De lokale </a:t>
            </a:r>
            <a:r>
              <a:rPr lang="da-D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forhandlingsparter</a:t>
            </a:r>
            <a:r>
              <a:rPr lang="da-D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skal i forbindelse med de årlige </a:t>
            </a:r>
            <a:r>
              <a:rPr lang="da-D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lønfor-handlinger</a:t>
            </a:r>
            <a:r>
              <a:rPr lang="da-D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være særligt opmærksomme på dette. 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B1654-7738-49E9-B880-C5F7789E82C0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3635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Både aktuel løn og slutløn er angivet i figuren, således at figuren også giver overblik over de lønstigninger, som ansatte med mindre end 10 års anciennitet vil få på et tidspunkt via overenskomsten. </a:t>
            </a:r>
          </a:p>
          <a:p>
            <a:r>
              <a:rPr lang="da-DK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OMREGN TIL FULTIDSTILLINGER, HVIS DATA GIVES I KRONER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B1654-7738-49E9-B880-C5F7789E82C0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8521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50 % fraktil-lønnen </a:t>
            </a:r>
            <a:r>
              <a:rPr lang="da-DK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(også kaldet medianlønnen eller </a:t>
            </a:r>
            <a:r>
              <a:rPr lang="da-DK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midterlønnen</a:t>
            </a:r>
            <a:r>
              <a:rPr lang="da-DK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 viser den midterste løn, dvs. hvad halvdelen af de ansatte mindst tjener om måneden. </a:t>
            </a:r>
          </a:p>
          <a:p>
            <a:r>
              <a:rPr lang="da-DK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Lønstatistikken for socialpædagoger er derfor opdelt på landsdele (dvs. kommunale arbejdspladser i kommunerne i hver af de fem regioner) og på erfaring (lønanciennitet). 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B1654-7738-49E9-B880-C5F7789E82C0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0772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B1654-7738-49E9-B880-C5F7789E82C0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1742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EDF6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43600"/>
            <a:ext cx="912336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620000" cy="1295400"/>
          </a:xfrm>
        </p:spPr>
        <p:txBody>
          <a:bodyPr anchor="t"/>
          <a:lstStyle>
            <a:lvl1pPr>
              <a:defRPr sz="3600"/>
            </a:lvl1pPr>
          </a:lstStyle>
          <a:p>
            <a:pPr lvl="0"/>
            <a:r>
              <a:rPr lang="da-DK" noProof="0"/>
              <a:t>Klik for at redigere titeltypografi i masteren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429000"/>
            <a:ext cx="7620000" cy="21336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pPr lvl="0"/>
            <a:r>
              <a:rPr lang="da-DK" noProof="0"/>
              <a:t>Klik for at redigere undertiteltypografien i masteren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D1C46-0F7A-4C72-B20C-D166925D502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30C38-12EC-4A8D-80E7-6D018E1857B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1905000" cy="5257800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990600" y="304800"/>
            <a:ext cx="5562600" cy="5257800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30CE2-A695-4D72-B06F-22EE4CC7594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C8E4B-1135-475B-A337-C321F44E008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57301-ADB9-4A5E-A13A-8F1DBA94A82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990600" y="1752600"/>
            <a:ext cx="3733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876800" y="1752600"/>
            <a:ext cx="3733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CE20F-BFC7-455A-A329-4F4ADAF0619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232B1-C428-438B-98B4-DFEC4358807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0AD92-805B-48BD-A7B8-69C8AFAC1E1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46D01-4AE9-4BD4-BAC8-147BDCFB88A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AFCC1-DA37-46C1-8615-7CC33BF20642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DD87C-F9BD-42C0-8778-ED19CCAB882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EDF6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EDF6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3048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titeltypografi i masteren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752600"/>
            <a:ext cx="762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4770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6231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a-DK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77000"/>
            <a:ext cx="3581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6231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a-DK"/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15200" y="64770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6231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9AE8704-BF22-4A2B-ABCE-D93295835A25}" type="slidenum">
              <a:rPr lang="da-DK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a-DK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943600"/>
            <a:ext cx="912336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231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23100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23100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23100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23100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623100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623100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623100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62310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6231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6231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rgbClr val="623100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rgbClr val="623100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400">
          <a:solidFill>
            <a:srgbClr val="623100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1400">
          <a:solidFill>
            <a:srgbClr val="623100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1400">
          <a:solidFill>
            <a:srgbClr val="623100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1400">
          <a:solidFill>
            <a:srgbClr val="623100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1400">
          <a:solidFill>
            <a:srgbClr val="623100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a-DK" b="1" dirty="0">
                <a:ea typeface="Calibri"/>
                <a:cs typeface="Times New Roman"/>
              </a:rPr>
              <a:t>TR MØDE den 25. august 2021</a:t>
            </a:r>
            <a:br>
              <a:rPr lang="da-DK" b="1" dirty="0">
                <a:ea typeface="Calibri"/>
                <a:cs typeface="Times New Roman"/>
              </a:rPr>
            </a:br>
            <a:endParaRPr lang="da-DK" dirty="0"/>
          </a:p>
        </p:txBody>
      </p:sp>
      <p:sp>
        <p:nvSpPr>
          <p:cNvPr id="3075" name="Pladsholder til indhold 2"/>
          <p:cNvSpPr>
            <a:spLocks noGrp="1"/>
          </p:cNvSpPr>
          <p:nvPr>
            <p:ph idx="1"/>
          </p:nvPr>
        </p:nvSpPr>
        <p:spPr>
          <a:xfrm>
            <a:off x="990600" y="1752600"/>
            <a:ext cx="7620000" cy="4124325"/>
          </a:xfrm>
        </p:spPr>
        <p:txBody>
          <a:bodyPr/>
          <a:lstStyle/>
          <a:p>
            <a:pPr marL="0" lvl="0" indent="0" algn="ctr">
              <a:lnSpc>
                <a:spcPct val="150000"/>
              </a:lnSpc>
              <a:spcAft>
                <a:spcPts val="0"/>
              </a:spcAft>
              <a:buNone/>
            </a:pPr>
            <a:endParaRPr lang="da-DK" sz="2000" b="1" dirty="0">
              <a:ea typeface="Calibri"/>
              <a:cs typeface="Times New Roman"/>
            </a:endParaRPr>
          </a:p>
          <a:p>
            <a:pPr marL="0" lvl="0" indent="0" algn="ctr">
              <a:lnSpc>
                <a:spcPct val="150000"/>
              </a:lnSpc>
              <a:spcAft>
                <a:spcPts val="0"/>
              </a:spcAft>
              <a:buNone/>
            </a:pPr>
            <a:endParaRPr lang="da-DK" sz="2000" b="1" dirty="0">
              <a:ea typeface="Calibri"/>
              <a:cs typeface="Times New Roman"/>
            </a:endParaRPr>
          </a:p>
          <a:p>
            <a:pPr marL="0" lvl="0" indent="0" algn="ctr">
              <a:lnSpc>
                <a:spcPct val="150000"/>
              </a:lnSpc>
              <a:spcAft>
                <a:spcPts val="0"/>
              </a:spcAft>
              <a:buNone/>
            </a:pPr>
            <a:endParaRPr lang="da-DK" sz="2000" b="1" dirty="0">
              <a:ea typeface="Calibri"/>
              <a:cs typeface="Times New Roman"/>
            </a:endParaRPr>
          </a:p>
          <a:p>
            <a:pPr marL="0" lv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da-DK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”Tips og tricks til lønforhandlinger”</a:t>
            </a:r>
            <a:br>
              <a:rPr lang="da-DK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da-DK" sz="4000" b="1" dirty="0">
              <a:ea typeface="Calibri"/>
              <a:cs typeface="Times New Roman"/>
            </a:endParaRPr>
          </a:p>
          <a:p>
            <a:pPr marL="0" lvl="0" indent="0">
              <a:lnSpc>
                <a:spcPct val="150000"/>
              </a:lnSpc>
              <a:spcAft>
                <a:spcPts val="0"/>
              </a:spcAft>
              <a:buNone/>
            </a:pPr>
            <a:endParaRPr lang="da-DK" sz="1600" b="1" dirty="0">
              <a:ea typeface="Calibri"/>
              <a:cs typeface="Times New Roman"/>
            </a:endParaRPr>
          </a:p>
          <a:p>
            <a:pPr marL="0" lvl="0" indent="0">
              <a:lnSpc>
                <a:spcPct val="150000"/>
              </a:lnSpc>
              <a:spcAft>
                <a:spcPts val="0"/>
              </a:spcAft>
              <a:buNone/>
            </a:pPr>
            <a:endParaRPr lang="da-DK" sz="1600" b="1" dirty="0">
              <a:ea typeface="Calibri"/>
              <a:cs typeface="Times New Roman"/>
            </a:endParaRPr>
          </a:p>
          <a:p>
            <a:pPr algn="ctr" eaLnBrk="1" hangingPunct="1">
              <a:buNone/>
            </a:pPr>
            <a:endParaRPr lang="da-DK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A2D553-F4C1-4B9D-973F-302A648EC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 Skaf overblik - Lav grafik</a:t>
            </a:r>
            <a:r>
              <a:rPr lang="da-DK" sz="1200" dirty="0"/>
              <a:t>… eller få nogen til det.</a:t>
            </a:r>
            <a:br>
              <a:rPr lang="da-DK" sz="1200" dirty="0"/>
            </a:br>
            <a:r>
              <a:rPr lang="da-DK" sz="1200" dirty="0"/>
              <a:t>Prøv at kønsopdele skema(ligelønsforhold)</a:t>
            </a:r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DE58E8E0-6D59-4A71-9370-D9F21E623B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2657" y="1752600"/>
            <a:ext cx="7475886" cy="3810000"/>
          </a:xfrm>
        </p:spPr>
      </p:pic>
    </p:spTree>
    <p:extLst>
      <p:ext uri="{BB962C8B-B14F-4D97-AF65-F5344CB8AC3E}">
        <p14:creationId xmlns:p14="http://schemas.microsoft.com/office/powerpoint/2010/main" val="1316070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26F83F-75EA-48BF-AD1E-240F4C38E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Hvordan ligger vores løn statistisk?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8302845-972F-4F4D-82AF-CF568B27B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Statistik på offentlig løn er almen tilgængelig. </a:t>
            </a:r>
          </a:p>
          <a:p>
            <a:endParaRPr lang="da-DK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Vejledning i at trække statistik findes i TR-portalen.</a:t>
            </a:r>
          </a:p>
          <a:p>
            <a:endParaRPr lang="da-DK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da-DK" sz="20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kan som TR bruge statistik i lønforhandlingen – fx </a:t>
            </a:r>
            <a:r>
              <a:rPr lang="da-DK" sz="2000" b="0" i="1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hvis</a:t>
            </a:r>
            <a:r>
              <a:rPr lang="da-DK" sz="20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statistikken viser, at jeres lønninger er lavere end andres.</a:t>
            </a:r>
          </a:p>
          <a:p>
            <a:endParaRPr lang="da-DK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stil at udlevere statistik til forhandlingspart, så der er tid til at forberede.</a:t>
            </a:r>
            <a:endParaRPr lang="da-DK" sz="2000" b="0" i="0" u="none" strike="noStrike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da-DK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da-DK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753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Forhåndsaftaler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sz="2000" i="1" dirty="0"/>
          </a:p>
          <a:p>
            <a:r>
              <a:rPr lang="da-DK" sz="2000" dirty="0"/>
              <a:t>Der kan indgås forhåndsaftaler/aftales retningslinjer, hvori kriterierne og formen for lønændringerne er fastlagt. Aftalerne udmøntes på det tidspunkt, hvor én eller flere medarbejdere opfylder de aftalte kriterier. </a:t>
            </a:r>
          </a:p>
          <a:p>
            <a:pPr marL="0" indent="0">
              <a:buNone/>
            </a:pPr>
            <a:endParaRPr lang="da-DK" sz="2000" dirty="0"/>
          </a:p>
          <a:p>
            <a:pPr marL="0" indent="0" algn="ctr">
              <a:buNone/>
            </a:pPr>
            <a:r>
              <a:rPr lang="da-DK" sz="2000" i="1" dirty="0"/>
              <a:t>Konsekvens er færre midler til individuel honorering.</a:t>
            </a:r>
          </a:p>
          <a:p>
            <a:pPr algn="ctr">
              <a:buFont typeface="Symbol"/>
              <a:buChar char="Þ"/>
            </a:pPr>
            <a:r>
              <a:rPr lang="da-DK" sz="2000" i="1" dirty="0"/>
              <a:t>TR og medlemmer i dialog om forhåndsaftaler (fortsat) er en god ide.</a:t>
            </a:r>
          </a:p>
          <a:p>
            <a:pPr marL="0" indent="0" algn="ctr">
              <a:buNone/>
            </a:pPr>
            <a:r>
              <a:rPr lang="da-DK" sz="2000" i="1" u="sng" dirty="0">
                <a:solidFill>
                  <a:srgbClr val="C00000"/>
                </a:solidFill>
              </a:rPr>
              <a:t>Husk opsigelsesvarsel og evaluering af aftaler.</a:t>
            </a:r>
          </a:p>
          <a:p>
            <a:pPr marL="0" indent="0">
              <a:buNone/>
            </a:pPr>
            <a:endParaRPr lang="da-DK" sz="2000" i="1" dirty="0"/>
          </a:p>
        </p:txBody>
      </p:sp>
    </p:spTree>
    <p:extLst>
      <p:ext uri="{BB962C8B-B14F-4D97-AF65-F5344CB8AC3E}">
        <p14:creationId xmlns:p14="http://schemas.microsoft.com/office/powerpoint/2010/main" val="781637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Begrundelser for tillæg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sz="1800" dirty="0"/>
          </a:p>
          <a:p>
            <a:r>
              <a:rPr lang="da-DK" sz="1800" dirty="0"/>
              <a:t>Lønaftaler begrundes fagligt og så ”objektivt” som muligt med henvisning til forhold, der kan konstateres.</a:t>
            </a:r>
          </a:p>
          <a:p>
            <a:endParaRPr lang="da-DK" sz="1800" dirty="0"/>
          </a:p>
          <a:p>
            <a:r>
              <a:rPr lang="da-DK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Subjektive og upræcise begrundelser, som fx ”fleksibilitet”, ”personlige kompetencer” mv., bør undgås… Eller også bør det præciseres i et forhandlingsreferat, fx hvilken fleksibilitet eller hvilke personlige kompetencer, tillæg ydes for. </a:t>
            </a:r>
            <a:endParaRPr lang="da-DK" sz="1100" dirty="0"/>
          </a:p>
        </p:txBody>
      </p:sp>
    </p:spTree>
    <p:extLst>
      <p:ext uri="{BB962C8B-B14F-4D97-AF65-F5344CB8AC3E}">
        <p14:creationId xmlns:p14="http://schemas.microsoft.com/office/powerpoint/2010/main" val="1782862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Hvad ”tæller med” i </a:t>
            </a:r>
            <a:r>
              <a:rPr lang="da-DK" dirty="0" err="1"/>
              <a:t>lønnivauet</a:t>
            </a:r>
            <a:r>
              <a:rPr lang="da-DK" dirty="0"/>
              <a:t>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da-DK" sz="14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da-DK" sz="1400" i="1" dirty="0"/>
              <a:t>Grundløn, kvalifikationsløn, funktionsløn og resultatløn</a:t>
            </a:r>
          </a:p>
          <a:p>
            <a:pPr>
              <a:buFont typeface="Arial" panose="020B0604020202020204" pitchFamily="34" charset="0"/>
              <a:buChar char="•"/>
            </a:pPr>
            <a:endParaRPr lang="da-DK" sz="14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da-DK" sz="1400" i="1" dirty="0"/>
              <a:t>Tendens til at tillæg for ”tjeneste der unddrager sig kontrol” medtages ofte som del af lønniveauet i arbejdsgivers argumentationer.</a:t>
            </a:r>
            <a:br>
              <a:rPr lang="da-DK" sz="1400" i="1" dirty="0"/>
            </a:br>
            <a:r>
              <a:rPr lang="da-DK" sz="1400" i="1" dirty="0"/>
              <a:t>15.900-tillæg er at henregne til særydelser, da tillæg er kompensation for aften- og nattjeneste, delt tjeneste og tilfældigt forekommende overarbejde.</a:t>
            </a:r>
          </a:p>
          <a:p>
            <a:pPr>
              <a:buFont typeface="Arial" panose="020B0604020202020204" pitchFamily="34" charset="0"/>
              <a:buChar char="•"/>
            </a:pPr>
            <a:endParaRPr lang="da-DK" sz="14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da-DK" sz="1400" i="1" dirty="0"/>
              <a:t>Husk at tage til referat, om engangsbeløb er ”vores” i næste forhandling.</a:t>
            </a:r>
          </a:p>
        </p:txBody>
      </p:sp>
    </p:spTree>
    <p:extLst>
      <p:ext uri="{BB962C8B-B14F-4D97-AF65-F5344CB8AC3E}">
        <p14:creationId xmlns:p14="http://schemas.microsoft.com/office/powerpoint/2010/main" val="873942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Tydeligt forhandlingsmandat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000" dirty="0"/>
              <a:t>TR går til forhandlingerne med mandat på baggrund af dialogen med baglandet.</a:t>
            </a:r>
          </a:p>
          <a:p>
            <a:endParaRPr lang="da-DK" sz="2000" dirty="0"/>
          </a:p>
          <a:p>
            <a:r>
              <a:rPr lang="da-DK" sz="2000" dirty="0"/>
              <a:t>Opstår der usikkerhed om accept af enkeltdele, så bed om nyt forhandlingsmøde så der kan drøftes med bagland.</a:t>
            </a:r>
          </a:p>
          <a:p>
            <a:endParaRPr lang="da-DK" sz="2000" dirty="0"/>
          </a:p>
          <a:p>
            <a:r>
              <a:rPr lang="da-DK" sz="2000" dirty="0"/>
              <a:t>Evt. tage forbehold for godkendelse af en aftale.</a:t>
            </a:r>
          </a:p>
          <a:p>
            <a:endParaRPr lang="da-DK" sz="2000" dirty="0"/>
          </a:p>
          <a:p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140621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C25B27-69E6-4365-89D7-9ACE968FC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Ingen penge, hvad så..???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F1E25FE-66CA-400E-8820-D2DA00A72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Tag altid forhandlingen, selvom ledelsen siger der ikke er penge.</a:t>
            </a:r>
          </a:p>
          <a:p>
            <a:endParaRPr lang="da-DK" dirty="0"/>
          </a:p>
          <a:p>
            <a:r>
              <a:rPr lang="da-DK" dirty="0"/>
              <a:t>Hvis overhovedet ikke frie lønmidler –</a:t>
            </a:r>
            <a:r>
              <a:rPr lang="da-DK" dirty="0" err="1"/>
              <a:t>hva</a:t>
            </a:r>
            <a:r>
              <a:rPr lang="da-DK" dirty="0"/>
              <a:t>’ så?</a:t>
            </a:r>
          </a:p>
        </p:txBody>
      </p:sp>
    </p:spTree>
    <p:extLst>
      <p:ext uri="{BB962C8B-B14F-4D97-AF65-F5344CB8AC3E}">
        <p14:creationId xmlns:p14="http://schemas.microsoft.com/office/powerpoint/2010/main" val="215617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2000" dirty="0"/>
              <a:t>Hvornår starter den </a:t>
            </a:r>
            <a:r>
              <a:rPr lang="da-DK" sz="2000" b="1" dirty="0"/>
              <a:t>årlige</a:t>
            </a:r>
            <a:r>
              <a:rPr lang="da-DK" sz="2000" dirty="0"/>
              <a:t> lønforhandling?</a:t>
            </a:r>
            <a:br>
              <a:rPr lang="da-DK" sz="2000" dirty="0"/>
            </a:br>
            <a:endParaRPr lang="da-DK" sz="2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  <a:p>
            <a:pPr marL="0" indent="0" algn="ctr">
              <a:buNone/>
            </a:pPr>
            <a:r>
              <a:rPr lang="da-DK" sz="2400" dirty="0"/>
              <a:t>Hvornår starter den </a:t>
            </a:r>
            <a:r>
              <a:rPr lang="da-DK" sz="2400" b="1" dirty="0"/>
              <a:t>årlige</a:t>
            </a:r>
            <a:r>
              <a:rPr lang="da-DK" sz="2400" dirty="0"/>
              <a:t> lønforhandling?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sz="2000" dirty="0"/>
              <a:t>Budgetfasen?</a:t>
            </a:r>
            <a:br>
              <a:rPr lang="da-DK" sz="2000" dirty="0"/>
            </a:br>
            <a:endParaRPr lang="da-DK" sz="2000" dirty="0"/>
          </a:p>
          <a:p>
            <a:pPr marL="0" indent="0">
              <a:buNone/>
            </a:pPr>
            <a:r>
              <a:rPr lang="da-DK" sz="2000" dirty="0"/>
              <a:t>I MED-drøftelsen af budgettet kan der være åbning for at påvirke hvor mange penge, der afsættes til lønmidler.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29104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3600" dirty="0"/>
              <a:t>Før forhandlingen</a:t>
            </a:r>
            <a:r>
              <a:rPr lang="da-DK" dirty="0"/>
              <a:t>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1600" dirty="0"/>
              <a:t>Aftal tidspunkter for forhandling</a:t>
            </a:r>
          </a:p>
          <a:p>
            <a:endParaRPr lang="da-DK" sz="1600" dirty="0"/>
          </a:p>
          <a:p>
            <a:r>
              <a:rPr lang="da-DK" sz="1600" dirty="0"/>
              <a:t>Få udleveret samme løndata, som ledelsen sidder med</a:t>
            </a:r>
          </a:p>
          <a:p>
            <a:endParaRPr lang="da-DK" sz="1600" dirty="0"/>
          </a:p>
          <a:p>
            <a:r>
              <a:rPr lang="da-DK" sz="1600" dirty="0"/>
              <a:t>Spørg inden forhandlingen til det lokale økonomiske råderum </a:t>
            </a:r>
          </a:p>
          <a:p>
            <a:endParaRPr lang="da-DK" sz="1600" dirty="0"/>
          </a:p>
          <a:p>
            <a:r>
              <a:rPr lang="da-DK" sz="1600" dirty="0"/>
              <a:t>Aftal om og i givet fald hvornår der skal udveksles forslag </a:t>
            </a:r>
          </a:p>
          <a:p>
            <a:endParaRPr lang="da-DK" sz="1600" dirty="0"/>
          </a:p>
          <a:p>
            <a:r>
              <a:rPr lang="da-DK" sz="1600" dirty="0"/>
              <a:t>Afklar hvilke aftaler/forhåndsaftaler/politikker der er gældende </a:t>
            </a:r>
          </a:p>
          <a:p>
            <a:endParaRPr lang="da-DK" sz="1600" dirty="0"/>
          </a:p>
          <a:p>
            <a:r>
              <a:rPr lang="da-DK" sz="1600" dirty="0"/>
              <a:t>Oplys eventuelt forinden hvilke indsatsområder I hver for sig har</a:t>
            </a:r>
          </a:p>
          <a:p>
            <a:endParaRPr lang="da-DK" sz="1600" dirty="0"/>
          </a:p>
          <a:p>
            <a:r>
              <a:rPr lang="da-DK" sz="1600" dirty="0"/>
              <a:t>Aftal realistiske tidsterminer</a:t>
            </a:r>
          </a:p>
        </p:txBody>
      </p:sp>
    </p:spTree>
    <p:extLst>
      <p:ext uri="{BB962C8B-B14F-4D97-AF65-F5344CB8AC3E}">
        <p14:creationId xmlns:p14="http://schemas.microsoft.com/office/powerpoint/2010/main" val="3151706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r>
              <a:rPr lang="da-DK" dirty="0"/>
              <a:t>Under selve forhandlingen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sz="1600" dirty="0"/>
          </a:p>
          <a:p>
            <a:r>
              <a:rPr lang="da-DK" sz="1600" dirty="0"/>
              <a:t>Indled med at blive enige om, hvad og hvem der forhandles </a:t>
            </a:r>
            <a:r>
              <a:rPr lang="da-DK" sz="1000" dirty="0"/>
              <a:t>(– obs på Grænseaftalen vedr. omsorgs- og pædagogmedhjælpere, FOA/3F og Socialpædagogerne)</a:t>
            </a:r>
          </a:p>
          <a:p>
            <a:endParaRPr lang="da-DK" sz="1600" dirty="0"/>
          </a:p>
          <a:p>
            <a:r>
              <a:rPr lang="da-DK" sz="1600" dirty="0"/>
              <a:t>Drøft det økonomiske råderum, hvis der er midler til rådighed, eller hvis der er nye oplysninger om råderummet, i forhold til de oplysninger, I allerede har udvekslet</a:t>
            </a:r>
          </a:p>
          <a:p>
            <a:endParaRPr lang="da-DK" sz="1600" dirty="0"/>
          </a:p>
          <a:p>
            <a:r>
              <a:rPr lang="da-DK" sz="1600" dirty="0"/>
              <a:t>Drøft jeres oplysninger om lønstatistik og de ansattes lønninger, især hvis én af jer fremlægger nye oplysninger </a:t>
            </a:r>
          </a:p>
          <a:p>
            <a:endParaRPr lang="da-DK" sz="1600" dirty="0"/>
          </a:p>
          <a:p>
            <a:r>
              <a:rPr lang="da-DK" sz="1600" dirty="0"/>
              <a:t>Det er legalt og ofte klogt at holde pauser under forhandlingen</a:t>
            </a:r>
          </a:p>
        </p:txBody>
      </p:sp>
    </p:spTree>
    <p:extLst>
      <p:ext uri="{BB962C8B-B14F-4D97-AF65-F5344CB8AC3E}">
        <p14:creationId xmlns:p14="http://schemas.microsoft.com/office/powerpoint/2010/main" val="2880758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F910E1-4688-4C63-8136-80A812B46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da-DK" dirty="0"/>
            </a:br>
            <a:r>
              <a:rPr lang="da-DK" dirty="0"/>
              <a:t>Under selve forhandlingen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679F31C-458A-4B18-8A23-18A12D391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sz="1600" dirty="0"/>
          </a:p>
          <a:p>
            <a:endParaRPr lang="da-DK" sz="1600" dirty="0"/>
          </a:p>
          <a:p>
            <a:r>
              <a:rPr lang="da-DK" sz="1600" dirty="0"/>
              <a:t>Husk at begge parter skal kunne leve med resultatet og skal kunne præsentere det i deres respektive baglande</a:t>
            </a:r>
          </a:p>
          <a:p>
            <a:endParaRPr lang="da-DK" sz="1600" dirty="0"/>
          </a:p>
          <a:p>
            <a:r>
              <a:rPr lang="da-DK" sz="1600" dirty="0"/>
              <a:t>Husk at begge parter er ansvarlig for et godt forhandlingsklima og at uenighed kan være en del af forhandlingen</a:t>
            </a:r>
          </a:p>
          <a:p>
            <a:endParaRPr lang="da-DK" sz="1600" dirty="0"/>
          </a:p>
          <a:p>
            <a:r>
              <a:rPr lang="da-DK" sz="1600" dirty="0"/>
              <a:t>Lad være med at love noget til en senere forhandling, hvis der er den mindste tvivl om at løftet kan indfries</a:t>
            </a:r>
          </a:p>
        </p:txBody>
      </p:sp>
    </p:spTree>
    <p:extLst>
      <p:ext uri="{BB962C8B-B14F-4D97-AF65-F5344CB8AC3E}">
        <p14:creationId xmlns:p14="http://schemas.microsoft.com/office/powerpoint/2010/main" val="4208518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DD414A-ABA7-4D59-B657-4BD277DAC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Afslutning af forhandlingen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8F9B45D-0530-4D55-A564-9342B4C0E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sz="1600" dirty="0"/>
          </a:p>
          <a:p>
            <a:r>
              <a:rPr lang="da-DK" sz="1600" dirty="0"/>
              <a:t>Der laves et skriftligt referat, som begge parter underskriver</a:t>
            </a:r>
            <a:r>
              <a:rPr lang="da-DK" sz="1600" dirty="0">
                <a:solidFill>
                  <a:schemeClr val="bg1">
                    <a:lumMod val="50000"/>
                  </a:schemeClr>
                </a:solidFill>
              </a:rPr>
              <a:t>(læs op på referaterne inden næste forhandlinger)</a:t>
            </a:r>
          </a:p>
          <a:p>
            <a:pPr marL="0" indent="0">
              <a:buNone/>
            </a:pPr>
            <a:endParaRPr lang="da-DK" sz="1600" dirty="0"/>
          </a:p>
          <a:p>
            <a:r>
              <a:rPr lang="da-DK" sz="1600" dirty="0"/>
              <a:t>Aftal hvordan, hvornår og hvem der offentliggør forhandlingsresultatet. </a:t>
            </a:r>
          </a:p>
          <a:p>
            <a:endParaRPr lang="da-DK" sz="1600" dirty="0"/>
          </a:p>
          <a:p>
            <a:r>
              <a:rPr lang="da-DK" sz="1600" dirty="0"/>
              <a:t>Det er af stor betydning, at ikke kun de(n), der er tilgodeset ved forhandlingen, får en begrundelse. Tilbagemelding til de(n), der ikke er tilgodeset, er ligeså vigtigt</a:t>
            </a:r>
          </a:p>
          <a:p>
            <a:endParaRPr lang="da-DK" sz="1600" dirty="0"/>
          </a:p>
          <a:p>
            <a:r>
              <a:rPr lang="da-DK" sz="1600" dirty="0"/>
              <a:t>Afslut med en aftale om hvornår I vil evaluere forhandlingsforløbet.</a:t>
            </a:r>
          </a:p>
        </p:txBody>
      </p:sp>
    </p:spTree>
    <p:extLst>
      <p:ext uri="{BB962C8B-B14F-4D97-AF65-F5344CB8AC3E}">
        <p14:creationId xmlns:p14="http://schemas.microsoft.com/office/powerpoint/2010/main" val="1123578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FAD378-3F18-4FF9-9787-04C99DDEC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Forhandlinger ved nyansættelser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637E8A9-DB18-4F1C-95B5-48B5DB8F9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sz="1600" dirty="0"/>
          </a:p>
          <a:p>
            <a:r>
              <a:rPr lang="da-DK" sz="1600" dirty="0"/>
              <a:t>Aftal med leder inden samtalerne, hvordan I vil afklare lønindplacering.</a:t>
            </a:r>
          </a:p>
          <a:p>
            <a:endParaRPr lang="da-DK" sz="1600" dirty="0"/>
          </a:p>
          <a:p>
            <a:r>
              <a:rPr lang="da-DK" sz="1600" dirty="0"/>
              <a:t>Der forhandles ikke ved samtalen, men ok ansøger spørges om en forventning/krav/ønske til lønniveau.</a:t>
            </a:r>
          </a:p>
          <a:p>
            <a:endParaRPr lang="da-DK" sz="1600" dirty="0"/>
          </a:p>
          <a:p>
            <a:r>
              <a:rPr lang="da-DK" sz="1600" dirty="0"/>
              <a:t>Forsøg at få løn på plads forholdsvis hurtigt.</a:t>
            </a:r>
          </a:p>
          <a:p>
            <a:endParaRPr lang="da-DK" sz="1600" dirty="0"/>
          </a:p>
          <a:p>
            <a:r>
              <a:rPr lang="da-DK" sz="1600" dirty="0"/>
              <a:t>Få en god vane med at lægge samtalerne den allersidst på måneden – den der tilbydes stillingen bør have sin løn på plads, inden tidligere stilling skal opsiges...</a:t>
            </a:r>
            <a:endParaRPr lang="da-DK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900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4FF92D-5817-4EEB-BB1B-E45873A79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400" dirty="0"/>
              <a:t>Hvordan håndteres ikke-medlemmer?</a:t>
            </a:r>
            <a:br>
              <a:rPr lang="da-DK" sz="2400" dirty="0"/>
            </a:br>
            <a:endParaRPr lang="da-DK" sz="24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3A48594-71F0-43EF-A6AC-373EE93AB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sz="2400" dirty="0"/>
          </a:p>
          <a:p>
            <a:r>
              <a:rPr lang="da-DK" sz="2400" dirty="0"/>
              <a:t>Socialpædagogerne har både forhandlingsret og forhandlingspligt.</a:t>
            </a:r>
          </a:p>
          <a:p>
            <a:endParaRPr lang="da-DK" sz="2400" dirty="0"/>
          </a:p>
          <a:p>
            <a:r>
              <a:rPr lang="da-DK" sz="2400" dirty="0"/>
              <a:t>Ikke pligt til selvstændigt at fremsætte lønforslag på ikke-medlemmer.</a:t>
            </a:r>
          </a:p>
          <a:p>
            <a:endParaRPr lang="da-DK" sz="2400" dirty="0"/>
          </a:p>
          <a:p>
            <a:r>
              <a:rPr lang="da-DK" sz="2400" dirty="0"/>
              <a:t>Hvad gør vi i praksis? </a:t>
            </a:r>
          </a:p>
        </p:txBody>
      </p:sp>
    </p:spTree>
    <p:extLst>
      <p:ext uri="{BB962C8B-B14F-4D97-AF65-F5344CB8AC3E}">
        <p14:creationId xmlns:p14="http://schemas.microsoft.com/office/powerpoint/2010/main" val="990587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4DAC95-AB6E-4700-8DDA-5066CBBA8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da-DK" sz="2000" dirty="0"/>
            </a:br>
            <a:r>
              <a:rPr lang="da-DK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For at få et overblik er det en god idé at undersøge følgende spørgsmål: </a:t>
            </a:r>
            <a:br>
              <a:rPr lang="da-DK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da-DK" sz="20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0B12325-C92F-4CFE-A1D6-A40EF99AA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Får kolleger med samme erfaring og efteruddannelse mv. nogenlunde det samme i løn? </a:t>
            </a:r>
          </a:p>
          <a:p>
            <a:r>
              <a:rPr lang="da-DK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Er eventuelle lønforskelle mellem kolleger rimelige, fx under hensyntagen til forskelle i arbejdsopgaver? </a:t>
            </a:r>
          </a:p>
          <a:p>
            <a:r>
              <a:rPr lang="da-DK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Er der kolleger med mange års erfaring, som der ikke er aftalt lokalløn til? </a:t>
            </a:r>
          </a:p>
          <a:p>
            <a:r>
              <a:rPr lang="da-DK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Får mænd og kvinder det samme i løn (når der tages hensyn til evt. forskelle i erfaring og arbejdsopgaver)? </a:t>
            </a:r>
          </a:p>
          <a:p>
            <a:r>
              <a:rPr lang="da-DK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Er der forskelle i kvalifikationsløn mellem kolleger? </a:t>
            </a:r>
          </a:p>
          <a:p>
            <a:r>
              <a:rPr lang="da-DK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Er der forskelle i funktionsløn mellem kolleger?</a:t>
            </a:r>
          </a:p>
          <a:p>
            <a:r>
              <a:rPr lang="da-DK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Er der kolleger, som har særlige funktioner som også andre faggrupper har, og aflønnes disse funktioner ens på tværs af faggrupper? </a:t>
            </a:r>
          </a:p>
          <a:p>
            <a:endParaRPr lang="da-DK" sz="1400" dirty="0"/>
          </a:p>
        </p:txBody>
      </p:sp>
    </p:spTree>
    <p:extLst>
      <p:ext uri="{BB962C8B-B14F-4D97-AF65-F5344CB8AC3E}">
        <p14:creationId xmlns:p14="http://schemas.microsoft.com/office/powerpoint/2010/main" val="2384304299"/>
      </p:ext>
    </p:extLst>
  </p:cSld>
  <p:clrMapOvr>
    <a:masterClrMapping/>
  </p:clrMapOvr>
</p:sld>
</file>

<file path=ppt/theme/theme1.xml><?xml version="1.0" encoding="utf-8"?>
<a:theme xmlns:a="http://schemas.openxmlformats.org/drawingml/2006/main" name="Socialpædagogernes præsentation lyseblå">
  <a:themeElements>
    <a:clrScheme name="Socialpædagogernes præsentation lyseblå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ocialpædagogernes præsentation lyseblå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Socialpædagogernes præsentation lyseblå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cialpædagogernes præsentation lyseblå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cialpædagogernes præsentation lyseblå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cialpædagogernes præsentation lyseblå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cialpædagogernes præsentation lyseblå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cialpædagogernes præsentation lyseblå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cialpædagogernes præsentation lyseblå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cialpædagogernes præsentation lyseblå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cialpædagogernes præsentation lyseblå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cialpædagogernes præsentation lyseblå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cialpædagogernes præsentation lyseblå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cialpædagogernes præsentation lyseblå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1539</TotalTime>
  <Words>1133</Words>
  <Application>Microsoft Office PowerPoint</Application>
  <PresentationFormat>Skærmshow (4:3)</PresentationFormat>
  <Paragraphs>129</Paragraphs>
  <Slides>16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Times</vt:lpstr>
      <vt:lpstr>Verdana</vt:lpstr>
      <vt:lpstr>Socialpædagogernes præsentation lyseblå</vt:lpstr>
      <vt:lpstr>TR MØDE den 25. august 2021 </vt:lpstr>
      <vt:lpstr>Hvornår starter den årlige lønforhandling? </vt:lpstr>
      <vt:lpstr>Før forhandlingen </vt:lpstr>
      <vt:lpstr>    Under selve forhandlingen </vt:lpstr>
      <vt:lpstr> Under selve forhandlingen </vt:lpstr>
      <vt:lpstr>Afslutning af forhandlingen</vt:lpstr>
      <vt:lpstr>Forhandlinger ved nyansættelser</vt:lpstr>
      <vt:lpstr>Hvordan håndteres ikke-medlemmer? </vt:lpstr>
      <vt:lpstr> For at få et overblik er det en god idé at undersøge følgende spørgsmål:  </vt:lpstr>
      <vt:lpstr> Skaf overblik - Lav grafik… eller få nogen til det. Prøv at kønsopdele skema(ligelønsforhold)</vt:lpstr>
      <vt:lpstr>Hvordan ligger vores løn statistisk? </vt:lpstr>
      <vt:lpstr>Forhåndsaftaler</vt:lpstr>
      <vt:lpstr>Begrundelser for tillæg</vt:lpstr>
      <vt:lpstr>Hvad ”tæller med” i lønnivauet?</vt:lpstr>
      <vt:lpstr>Tydeligt forhandlingsmandat</vt:lpstr>
      <vt:lpstr>Ingen penge, hvad så..???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ptm@sl.dk</dc:creator>
  <cp:lastModifiedBy>Poul Thaarup Mikkelsen</cp:lastModifiedBy>
  <cp:revision>116</cp:revision>
  <cp:lastPrinted>2014-02-11T13:39:33Z</cp:lastPrinted>
  <dcterms:created xsi:type="dcterms:W3CDTF">2013-11-03T10:56:49Z</dcterms:created>
  <dcterms:modified xsi:type="dcterms:W3CDTF">2021-08-24T20:26:51Z</dcterms:modified>
</cp:coreProperties>
</file>