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2" r:id="rId4"/>
    <p:sldId id="260" r:id="rId5"/>
    <p:sldId id="263" r:id="rId6"/>
    <p:sldId id="264" r:id="rId7"/>
  </p:sldIdLst>
  <p:sldSz cx="9144000" cy="6858000" type="screen4x3"/>
  <p:notesSz cx="6669088" cy="98853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0641" autoAdjust="0"/>
  </p:normalViewPr>
  <p:slideViewPr>
    <p:cSldViewPr>
      <p:cViewPr varScale="1">
        <p:scale>
          <a:sx n="65" d="100"/>
          <a:sy n="65" d="100"/>
        </p:scale>
        <p:origin x="-288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938" cy="49426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sz="quarter" idx="1"/>
          </p:nvPr>
        </p:nvSpPr>
        <p:spPr>
          <a:xfrm>
            <a:off x="3777607" y="0"/>
            <a:ext cx="2889938" cy="494268"/>
          </a:xfrm>
          <a:prstGeom prst="rect">
            <a:avLst/>
          </a:prstGeom>
        </p:spPr>
        <p:txBody>
          <a:bodyPr vert="horz" lIns="91440" tIns="45720" rIns="91440" bIns="45720" rtlCol="0"/>
          <a:lstStyle>
            <a:lvl1pPr algn="r">
              <a:defRPr sz="1200"/>
            </a:lvl1pPr>
          </a:lstStyle>
          <a:p>
            <a:fld id="{30C86E37-6B1D-4D45-8812-A944FA25F577}" type="datetimeFigureOut">
              <a:rPr lang="da-DK" smtClean="0"/>
              <a:t>27-10-2020</a:t>
            </a:fld>
            <a:endParaRPr lang="da-DK" dirty="0"/>
          </a:p>
        </p:txBody>
      </p:sp>
      <p:sp>
        <p:nvSpPr>
          <p:cNvPr id="4" name="Pladsholder til sidefod 3"/>
          <p:cNvSpPr>
            <a:spLocks noGrp="1"/>
          </p:cNvSpPr>
          <p:nvPr>
            <p:ph type="ftr" sz="quarter" idx="2"/>
          </p:nvPr>
        </p:nvSpPr>
        <p:spPr>
          <a:xfrm>
            <a:off x="0" y="9389379"/>
            <a:ext cx="2889938" cy="494268"/>
          </a:xfrm>
          <a:prstGeom prst="rect">
            <a:avLst/>
          </a:prstGeom>
        </p:spPr>
        <p:txBody>
          <a:bodyPr vert="horz" lIns="91440" tIns="45720" rIns="91440" bIns="45720"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777607" y="9389379"/>
            <a:ext cx="2889938" cy="494268"/>
          </a:xfrm>
          <a:prstGeom prst="rect">
            <a:avLst/>
          </a:prstGeom>
        </p:spPr>
        <p:txBody>
          <a:bodyPr vert="horz" lIns="91440" tIns="45720" rIns="91440" bIns="45720" rtlCol="0" anchor="b"/>
          <a:lstStyle>
            <a:lvl1pPr algn="r">
              <a:defRPr sz="1200"/>
            </a:lvl1pPr>
          </a:lstStyle>
          <a:p>
            <a:fld id="{99BEA21D-295E-464D-9675-DF317B8ED591}" type="slidenum">
              <a:rPr lang="da-DK" smtClean="0"/>
              <a:t>‹nr.›</a:t>
            </a:fld>
            <a:endParaRPr lang="da-DK" dirty="0"/>
          </a:p>
        </p:txBody>
      </p:sp>
    </p:spTree>
    <p:extLst>
      <p:ext uri="{BB962C8B-B14F-4D97-AF65-F5344CB8AC3E}">
        <p14:creationId xmlns:p14="http://schemas.microsoft.com/office/powerpoint/2010/main" val="427196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938" cy="494268"/>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777607" y="0"/>
            <a:ext cx="2889938" cy="494268"/>
          </a:xfrm>
          <a:prstGeom prst="rect">
            <a:avLst/>
          </a:prstGeom>
        </p:spPr>
        <p:txBody>
          <a:bodyPr vert="horz" lIns="91440" tIns="45720" rIns="91440" bIns="45720" rtlCol="0"/>
          <a:lstStyle>
            <a:lvl1pPr algn="r">
              <a:defRPr sz="1200"/>
            </a:lvl1pPr>
          </a:lstStyle>
          <a:p>
            <a:fld id="{921DEFB4-AC25-4616-813E-E956945C8660}" type="datetimeFigureOut">
              <a:rPr lang="da-DK" smtClean="0"/>
              <a:t>27-10-2020</a:t>
            </a:fld>
            <a:endParaRPr lang="da-DK" dirty="0"/>
          </a:p>
        </p:txBody>
      </p:sp>
      <p:sp>
        <p:nvSpPr>
          <p:cNvPr id="4" name="Pladsholder til diasbillede 3"/>
          <p:cNvSpPr>
            <a:spLocks noGrp="1" noRot="1" noChangeAspect="1"/>
          </p:cNvSpPr>
          <p:nvPr>
            <p:ph type="sldImg" idx="2"/>
          </p:nvPr>
        </p:nvSpPr>
        <p:spPr>
          <a:xfrm>
            <a:off x="863600" y="741363"/>
            <a:ext cx="4941888" cy="3706812"/>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66909" y="4695548"/>
            <a:ext cx="5335270" cy="4448413"/>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389379"/>
            <a:ext cx="2889938" cy="494268"/>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777607" y="9389379"/>
            <a:ext cx="2889938" cy="494268"/>
          </a:xfrm>
          <a:prstGeom prst="rect">
            <a:avLst/>
          </a:prstGeom>
        </p:spPr>
        <p:txBody>
          <a:bodyPr vert="horz" lIns="91440" tIns="45720" rIns="91440" bIns="45720" rtlCol="0" anchor="b"/>
          <a:lstStyle>
            <a:lvl1pPr algn="r">
              <a:defRPr sz="1200"/>
            </a:lvl1pPr>
          </a:lstStyle>
          <a:p>
            <a:fld id="{525044AA-8F26-4C47-85BF-259D74412D84}" type="slidenum">
              <a:rPr lang="da-DK" smtClean="0"/>
              <a:t>‹nr.›</a:t>
            </a:fld>
            <a:endParaRPr lang="da-DK" dirty="0"/>
          </a:p>
        </p:txBody>
      </p:sp>
    </p:spTree>
    <p:extLst>
      <p:ext uri="{BB962C8B-B14F-4D97-AF65-F5344CB8AC3E}">
        <p14:creationId xmlns:p14="http://schemas.microsoft.com/office/powerpoint/2010/main" val="56944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baseline="0" dirty="0" smtClean="0"/>
              <a:t>Samtidighedsprincippet</a:t>
            </a:r>
            <a:r>
              <a:rPr lang="da-DK" b="1" baseline="0" dirty="0" smtClean="0"/>
              <a:t>:</a:t>
            </a:r>
          </a:p>
          <a:p>
            <a:r>
              <a:rPr lang="da-DK" baseline="0" dirty="0" smtClean="0"/>
              <a:t>Hvor </a:t>
            </a:r>
            <a:r>
              <a:rPr lang="da-DK" baseline="0" dirty="0" smtClean="0"/>
              <a:t>man tidligere optjente ferie i ét år til brug året efter, så optjener man nu løbende feriedage og kan løbende afvikle dem. Så de dage, vi har optjent i september, kan allerede bruges i oktober.</a:t>
            </a:r>
          </a:p>
          <a:p>
            <a:endParaRPr lang="da-DK" baseline="0" dirty="0" smtClean="0"/>
          </a:p>
          <a:p>
            <a:r>
              <a:rPr lang="da-DK" b="1" baseline="0" dirty="0" smtClean="0"/>
              <a:t>Ferieåret:</a:t>
            </a:r>
          </a:p>
          <a:p>
            <a:pPr marL="0" marR="0" indent="0" algn="l" defTabSz="914400" rtl="0" eaLnBrk="1" fontAlgn="auto" latinLnBrk="0" hangingPunct="1">
              <a:lnSpc>
                <a:spcPct val="100000"/>
              </a:lnSpc>
              <a:spcBef>
                <a:spcPts val="0"/>
              </a:spcBef>
              <a:spcAft>
                <a:spcPts val="0"/>
              </a:spcAft>
              <a:buClrTx/>
              <a:buSzTx/>
              <a:buFontTx/>
              <a:buNone/>
              <a:tabLst/>
              <a:defRPr/>
            </a:pPr>
            <a:r>
              <a:rPr lang="da-DK" b="0" baseline="0" dirty="0" smtClean="0"/>
              <a:t>Tidligere var ferieåret perioden fra 1. januar til 31. december (til brug fra 1. maj året efter), men det har rykket sig, så Ferieåret nu betegner perioden fra 1. september til 31. august året efter.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0" baseline="0" dirty="0" smtClean="0"/>
              <a:t>Man har som lønmodtager ret til, at mindst 4 uger af den optjente ferie afholdes i denne periode.</a:t>
            </a:r>
          </a:p>
          <a:p>
            <a:endParaRPr lang="da-DK" b="0" dirty="0"/>
          </a:p>
        </p:txBody>
      </p:sp>
      <p:sp>
        <p:nvSpPr>
          <p:cNvPr id="4" name="Pladsholder til diasnummer 3"/>
          <p:cNvSpPr>
            <a:spLocks noGrp="1"/>
          </p:cNvSpPr>
          <p:nvPr>
            <p:ph type="sldNum" sz="quarter" idx="10"/>
          </p:nvPr>
        </p:nvSpPr>
        <p:spPr/>
        <p:txBody>
          <a:bodyPr/>
          <a:lstStyle/>
          <a:p>
            <a:fld id="{525044AA-8F26-4C47-85BF-259D74412D84}" type="slidenum">
              <a:rPr lang="da-DK" smtClean="0"/>
              <a:t>1</a:t>
            </a:fld>
            <a:endParaRPr lang="da-DK" dirty="0"/>
          </a:p>
        </p:txBody>
      </p:sp>
    </p:spTree>
    <p:extLst>
      <p:ext uri="{BB962C8B-B14F-4D97-AF65-F5344CB8AC3E}">
        <p14:creationId xmlns:p14="http://schemas.microsoft.com/office/powerpoint/2010/main" val="151568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fontAlgn="base"/>
            <a:r>
              <a:rPr lang="da-DK" sz="1200" b="1" i="0" u="none" strike="noStrike" kern="1200" dirty="0" smtClean="0">
                <a:solidFill>
                  <a:schemeClr val="tx1"/>
                </a:solidFill>
                <a:effectLst/>
                <a:latin typeface="+mn-lt"/>
                <a:ea typeface="+mn-ea"/>
                <a:cs typeface="+mn-cs"/>
              </a:rPr>
              <a:t>Ferieafholdelsesperioden:</a:t>
            </a:r>
          </a:p>
          <a:p>
            <a:pPr rtl="0" fontAlgn="base"/>
            <a:r>
              <a:rPr lang="da-DK" sz="1200" b="0" i="0" u="none" strike="noStrike" kern="1200" dirty="0" smtClean="0">
                <a:solidFill>
                  <a:schemeClr val="tx1"/>
                </a:solidFill>
                <a:effectLst/>
                <a:latin typeface="+mn-lt"/>
                <a:ea typeface="+mn-ea"/>
                <a:cs typeface="+mn-cs"/>
              </a:rPr>
              <a:t>Den</a:t>
            </a:r>
            <a:r>
              <a:rPr lang="da-DK" sz="1200" b="0" i="0" u="none" strike="noStrike" kern="1200" baseline="0" dirty="0" smtClean="0">
                <a:solidFill>
                  <a:schemeClr val="tx1"/>
                </a:solidFill>
                <a:effectLst/>
                <a:latin typeface="+mn-lt"/>
                <a:ea typeface="+mn-ea"/>
                <a:cs typeface="+mn-cs"/>
              </a:rPr>
              <a:t> periode, hvor man kan bruge sin optjente ferie har udvidet sig fra tidligere 12 måneder, til nu at være 16 måneder. Så man har en længere periode til at få brugt sin optjente ferie, før man evt. skal til at lave aftaler med sin arbejdsgiver om at overføre ferie.</a:t>
            </a:r>
          </a:p>
          <a:p>
            <a:pPr rtl="0" fontAlgn="base"/>
            <a:endParaRPr lang="da-DK" sz="1200" b="0" i="0" u="none" strike="noStrike" kern="1200" baseline="0" dirty="0" smtClean="0">
              <a:solidFill>
                <a:schemeClr val="tx1"/>
              </a:solidFill>
              <a:effectLst/>
              <a:latin typeface="+mn-lt"/>
              <a:ea typeface="+mn-ea"/>
              <a:cs typeface="+mn-cs"/>
            </a:endParaRPr>
          </a:p>
          <a:p>
            <a:pPr rtl="0" fontAlgn="base"/>
            <a:r>
              <a:rPr lang="da-DK" sz="1200" b="1" i="0" u="none" strike="noStrike" kern="1200" baseline="0" dirty="0" smtClean="0">
                <a:solidFill>
                  <a:schemeClr val="tx1"/>
                </a:solidFill>
                <a:effectLst/>
                <a:latin typeface="+mn-lt"/>
                <a:ea typeface="+mn-ea"/>
                <a:cs typeface="+mn-cs"/>
              </a:rPr>
              <a:t>Hovedferie:</a:t>
            </a:r>
          </a:p>
          <a:p>
            <a:pPr rtl="0" fontAlgn="base"/>
            <a:r>
              <a:rPr lang="da-DK" sz="1200" b="0" i="0" u="none" strike="noStrike" kern="1200" baseline="0" dirty="0" smtClean="0">
                <a:solidFill>
                  <a:schemeClr val="tx1"/>
                </a:solidFill>
                <a:effectLst/>
                <a:latin typeface="+mn-lt"/>
                <a:ea typeface="+mn-ea"/>
                <a:cs typeface="+mn-cs"/>
              </a:rPr>
              <a:t>Der er ikke ændret på, at man som hovedregel skal afholde 3 ugers samlet hovedferie, og at man har ret til at den lægges fra 1. maj til 1. september. Der </a:t>
            </a:r>
            <a:r>
              <a:rPr lang="da-DK" sz="1200" b="0" i="0" u="none" strike="noStrike" kern="1200" baseline="0" dirty="0" smtClean="0">
                <a:solidFill>
                  <a:schemeClr val="tx1"/>
                </a:solidFill>
                <a:effectLst/>
                <a:latin typeface="+mn-lt"/>
                <a:ea typeface="+mn-ea"/>
                <a:cs typeface="+mn-cs"/>
              </a:rPr>
              <a:t>er </a:t>
            </a:r>
            <a:r>
              <a:rPr lang="da-DK" sz="1200" b="0" i="0" u="none" strike="noStrike" kern="1200" baseline="0" dirty="0" smtClean="0">
                <a:solidFill>
                  <a:schemeClr val="tx1"/>
                </a:solidFill>
                <a:effectLst/>
                <a:latin typeface="+mn-lt"/>
                <a:ea typeface="+mn-ea"/>
                <a:cs typeface="+mn-cs"/>
              </a:rPr>
              <a:t>her en ny ting, som man skal være opmærksom på: </a:t>
            </a:r>
            <a:endParaRPr lang="da-DK" sz="1200" b="0" i="0" u="none" strike="noStrike" kern="1200" dirty="0" smtClean="0">
              <a:solidFill>
                <a:schemeClr val="tx1"/>
              </a:solidFill>
              <a:effectLst/>
              <a:latin typeface="+mn-lt"/>
              <a:ea typeface="+mn-ea"/>
              <a:cs typeface="+mn-cs"/>
            </a:endParaRPr>
          </a:p>
          <a:p>
            <a:pPr rtl="0" fontAlgn="base"/>
            <a:endParaRPr lang="en-US" sz="1200" b="0" i="0" kern="1200" dirty="0" smtClean="0">
              <a:solidFill>
                <a:schemeClr val="tx1"/>
              </a:solidFill>
              <a:effectLst/>
              <a:latin typeface="+mn-lt"/>
              <a:ea typeface="+mn-ea"/>
              <a:cs typeface="+mn-cs"/>
            </a:endParaRPr>
          </a:p>
          <a:p>
            <a:pPr rtl="0" fontAlgn="base"/>
            <a:r>
              <a:rPr lang="da-DK" sz="1200" b="0" i="0" u="none" strike="noStrike" kern="1200" dirty="0" smtClean="0">
                <a:solidFill>
                  <a:schemeClr val="tx1"/>
                </a:solidFill>
                <a:effectLst/>
                <a:latin typeface="+mn-lt"/>
                <a:ea typeface="+mn-ea"/>
                <a:cs typeface="+mn-cs"/>
              </a:rPr>
              <a:t>Det fremgår af den nye ferielov, at hovedferie kan placeres af arbejdsgiver i perioden 1. maj til 30. september (ligesom i dag). </a:t>
            </a:r>
          </a:p>
          <a:p>
            <a:pPr rtl="0" fontAlgn="base"/>
            <a:endParaRPr lang="da-DK" sz="1200" b="0" i="0" u="none" strike="noStrike" kern="1200" dirty="0" smtClean="0">
              <a:solidFill>
                <a:schemeClr val="tx1"/>
              </a:solidFill>
              <a:effectLst/>
              <a:latin typeface="+mn-lt"/>
              <a:ea typeface="+mn-ea"/>
              <a:cs typeface="+mn-cs"/>
            </a:endParaRPr>
          </a:p>
          <a:p>
            <a:pPr rtl="0" fontAlgn="base"/>
            <a:r>
              <a:rPr lang="da-DK" sz="1200" b="0" i="0" u="none" strike="noStrike" kern="1200" dirty="0" smtClean="0">
                <a:solidFill>
                  <a:schemeClr val="tx1"/>
                </a:solidFill>
                <a:effectLst/>
                <a:latin typeface="+mn-lt"/>
                <a:ea typeface="+mn-ea"/>
                <a:cs typeface="+mn-cs"/>
              </a:rPr>
              <a:t>Dog fremgår det også af loven, at lønmodtageren har krav på, at de første 4 ugers ferie placeres indenfor 12 måneder. Disse regler medfører at hovedferie ikke kan placeres af arbejdsgiver i september måned (og senere) medmindre lønmodtageren giver samtykke til dette. (For ferieåret går fra 1. september – 31. august)</a:t>
            </a:r>
            <a:r>
              <a:rPr lang="en-US" sz="1200" b="0" i="0" kern="1200" dirty="0" smtClean="0">
                <a:solidFill>
                  <a:schemeClr val="tx1"/>
                </a:solidFill>
                <a:effectLst/>
                <a:latin typeface="+mn-lt"/>
                <a:ea typeface="+mn-ea"/>
                <a:cs typeface="+mn-cs"/>
              </a:rPr>
              <a:t>​</a:t>
            </a:r>
          </a:p>
          <a:p>
            <a:pPr rtl="0" fontAlgn="base"/>
            <a:endParaRPr lang="en-US" sz="1200" b="0" i="0" kern="1200" dirty="0" smtClean="0">
              <a:solidFill>
                <a:schemeClr val="tx1"/>
              </a:solidFill>
              <a:effectLst/>
              <a:latin typeface="+mn-lt"/>
              <a:ea typeface="+mn-ea"/>
              <a:cs typeface="+mn-cs"/>
            </a:endParaRPr>
          </a:p>
          <a:p>
            <a:pPr rtl="0" fontAlgn="base"/>
            <a:r>
              <a:rPr lang="da-DK" sz="1200" b="1" i="0" kern="1200" noProof="0" dirty="0" smtClean="0">
                <a:solidFill>
                  <a:schemeClr val="tx1"/>
                </a:solidFill>
                <a:effectLst/>
                <a:latin typeface="+mn-lt"/>
                <a:ea typeface="+mn-ea"/>
                <a:cs typeface="+mn-cs"/>
              </a:rPr>
              <a:t>Restferie:</a:t>
            </a:r>
          </a:p>
          <a:p>
            <a:pPr rtl="0" fontAlgn="base"/>
            <a:r>
              <a:rPr lang="da-DK" sz="1200" b="0" i="0" kern="1200" noProof="0" dirty="0" smtClean="0">
                <a:solidFill>
                  <a:schemeClr val="tx1"/>
                </a:solidFill>
                <a:effectLst/>
                <a:latin typeface="+mn-lt"/>
                <a:ea typeface="+mn-ea"/>
                <a:cs typeface="+mn-cs"/>
              </a:rPr>
              <a:t>Der er ikke ændret noget her.</a:t>
            </a:r>
          </a:p>
          <a:p>
            <a:endParaRPr lang="da-DK" dirty="0"/>
          </a:p>
        </p:txBody>
      </p:sp>
      <p:sp>
        <p:nvSpPr>
          <p:cNvPr id="4" name="Pladsholder til diasnummer 3"/>
          <p:cNvSpPr>
            <a:spLocks noGrp="1"/>
          </p:cNvSpPr>
          <p:nvPr>
            <p:ph type="sldNum" sz="quarter" idx="10"/>
          </p:nvPr>
        </p:nvSpPr>
        <p:spPr/>
        <p:txBody>
          <a:bodyPr/>
          <a:lstStyle/>
          <a:p>
            <a:fld id="{525044AA-8F26-4C47-85BF-259D74412D84}" type="slidenum">
              <a:rPr lang="da-DK" smtClean="0"/>
              <a:t>2</a:t>
            </a:fld>
            <a:endParaRPr lang="da-DK" dirty="0"/>
          </a:p>
        </p:txBody>
      </p:sp>
    </p:spTree>
    <p:extLst>
      <p:ext uri="{BB962C8B-B14F-4D97-AF65-F5344CB8AC3E}">
        <p14:creationId xmlns:p14="http://schemas.microsoft.com/office/powerpoint/2010/main" val="151568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kern="1200" dirty="0" smtClean="0">
                <a:solidFill>
                  <a:schemeClr val="tx1"/>
                </a:solidFill>
                <a:effectLst/>
                <a:latin typeface="+mn-lt"/>
                <a:ea typeface="+mn-ea"/>
                <a:cs typeface="+mn-cs"/>
              </a:rPr>
              <a:t>Udgør 1 % af den ferieberettigede løn og udbetales ud over ferie med løn og særlig feriegodtgørelse (forhøjet ferietillæg). Udbetales i to portioner senest 31. maj </a:t>
            </a:r>
            <a:r>
              <a:rPr lang="da-DK" sz="1200" b="0" i="0" kern="1200" dirty="0" smtClean="0">
                <a:solidFill>
                  <a:schemeClr val="tx1"/>
                </a:solidFill>
                <a:effectLst/>
                <a:latin typeface="+mn-lt"/>
                <a:ea typeface="+mn-ea"/>
                <a:cs typeface="+mn-cs"/>
              </a:rPr>
              <a:t>(perioden 1</a:t>
            </a:r>
            <a:r>
              <a:rPr lang="da-DK" sz="1200" b="0" i="0" kern="1200" dirty="0" smtClean="0">
                <a:solidFill>
                  <a:schemeClr val="tx1"/>
                </a:solidFill>
                <a:effectLst/>
                <a:latin typeface="+mn-lt"/>
                <a:ea typeface="+mn-ea"/>
                <a:cs typeface="+mn-cs"/>
              </a:rPr>
              <a:t>. september til 31. maj) og 31. august </a:t>
            </a:r>
            <a:r>
              <a:rPr lang="da-DK" sz="1200" b="0" i="0" kern="1200" dirty="0" smtClean="0">
                <a:solidFill>
                  <a:schemeClr val="tx1"/>
                </a:solidFill>
                <a:effectLst/>
                <a:latin typeface="+mn-lt"/>
                <a:ea typeface="+mn-ea"/>
                <a:cs typeface="+mn-cs"/>
              </a:rPr>
              <a:t>(perioden</a:t>
            </a:r>
            <a:r>
              <a:rPr lang="da-DK" sz="1200" b="0" i="0" kern="1200" baseline="0" dirty="0" smtClean="0">
                <a:solidFill>
                  <a:schemeClr val="tx1"/>
                </a:solidFill>
                <a:effectLst/>
                <a:latin typeface="+mn-lt"/>
                <a:ea typeface="+mn-ea"/>
                <a:cs typeface="+mn-cs"/>
              </a:rPr>
              <a:t> </a:t>
            </a:r>
            <a:r>
              <a:rPr lang="da-DK" sz="1200" b="0" i="0" kern="1200" dirty="0" smtClean="0">
                <a:solidFill>
                  <a:schemeClr val="tx1"/>
                </a:solidFill>
                <a:effectLst/>
                <a:latin typeface="+mn-lt"/>
                <a:ea typeface="+mn-ea"/>
                <a:cs typeface="+mn-cs"/>
              </a:rPr>
              <a:t>1</a:t>
            </a:r>
            <a:r>
              <a:rPr lang="da-DK" sz="1200" b="0" i="0" kern="1200" dirty="0" smtClean="0">
                <a:solidFill>
                  <a:schemeClr val="tx1"/>
                </a:solidFill>
                <a:effectLst/>
                <a:latin typeface="+mn-lt"/>
                <a:ea typeface="+mn-ea"/>
                <a:cs typeface="+mn-cs"/>
              </a:rPr>
              <a:t>. juni til 31. august).</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6. ferieuge er ikke en del af den nye ferielov/ferieaftale om samtidighedsferie. 6. ferieuge optjenes og afholdes som hidtil forskudt. Udgør 0,95 % af den ferieberettigede løn og udbetales ud over ferie med løn og særlig feriegodtgørelse (ferietillæg). Udbetales senest 1. maj.</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Dvs. at i stedet for udbetaling</a:t>
            </a:r>
            <a:r>
              <a:rPr lang="da-DK" sz="1200" b="0" i="0" kern="1200" baseline="0" dirty="0" smtClean="0">
                <a:solidFill>
                  <a:schemeClr val="tx1"/>
                </a:solidFill>
                <a:effectLst/>
                <a:latin typeface="+mn-lt"/>
                <a:ea typeface="+mn-ea"/>
                <a:cs typeface="+mn-cs"/>
              </a:rPr>
              <a:t> på én gang, så kommer der fremadrettet 3 udbetalinger – med april-lønnen, maj-lønnen og august-lønnen.</a:t>
            </a:r>
            <a:endParaRPr lang="da-DK" b="0" dirty="0"/>
          </a:p>
        </p:txBody>
      </p:sp>
      <p:sp>
        <p:nvSpPr>
          <p:cNvPr id="4" name="Pladsholder til diasnummer 3"/>
          <p:cNvSpPr>
            <a:spLocks noGrp="1"/>
          </p:cNvSpPr>
          <p:nvPr>
            <p:ph type="sldNum" sz="quarter" idx="10"/>
          </p:nvPr>
        </p:nvSpPr>
        <p:spPr/>
        <p:txBody>
          <a:bodyPr/>
          <a:lstStyle/>
          <a:p>
            <a:fld id="{525044AA-8F26-4C47-85BF-259D74412D84}" type="slidenum">
              <a:rPr lang="da-DK" smtClean="0"/>
              <a:t>3</a:t>
            </a:fld>
            <a:endParaRPr lang="da-DK" dirty="0"/>
          </a:p>
        </p:txBody>
      </p:sp>
    </p:spTree>
    <p:extLst>
      <p:ext uri="{BB962C8B-B14F-4D97-AF65-F5344CB8AC3E}">
        <p14:creationId xmlns:p14="http://schemas.microsoft.com/office/powerpoint/2010/main" val="1515684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Udgangspunktet:</a:t>
            </a:r>
          </a:p>
          <a:p>
            <a:r>
              <a:rPr lang="da-DK" b="0" dirty="0" smtClean="0"/>
              <a:t>Udgangspunktet</a:t>
            </a:r>
            <a:r>
              <a:rPr lang="da-DK" b="0" baseline="0" dirty="0" smtClean="0"/>
              <a:t> er, at 4 ugers ferie skal placeres i ferieåret (§ 8, stk. 2). </a:t>
            </a:r>
            <a:r>
              <a:rPr lang="da-DK" b="0" dirty="0" smtClean="0"/>
              <a:t>Man kan derfor </a:t>
            </a:r>
            <a:r>
              <a:rPr lang="da-DK" b="0" baseline="0" dirty="0" smtClean="0"/>
              <a:t>maksimalt overføre en uges ferie til den efterfølgende ferieafholdelsesperiode. Dette skal aftales skriftligt senest 31. december.</a:t>
            </a:r>
          </a:p>
          <a:p>
            <a:endParaRPr lang="da-DK" b="0" baseline="0" dirty="0" smtClean="0"/>
          </a:p>
          <a:p>
            <a:r>
              <a:rPr lang="da-DK" b="0" baseline="0" dirty="0" smtClean="0"/>
              <a:t>(Ferie kan akkumuleres, så man overfører 1 uge pr. år – dette kan fortsætte over en længere årrække, ingen begrænsning i ferieaftalen.)</a:t>
            </a:r>
            <a:endParaRPr lang="da-DK" b="0" dirty="0" smtClean="0"/>
          </a:p>
          <a:p>
            <a:endParaRPr lang="da-DK" dirty="0" smtClean="0"/>
          </a:p>
          <a:p>
            <a:endParaRPr lang="da-DK" baseline="0" dirty="0" smtClean="0"/>
          </a:p>
          <a:p>
            <a:r>
              <a:rPr lang="da-DK" sz="1200" b="1" i="0" u="sng" kern="1200" dirty="0" smtClean="0">
                <a:solidFill>
                  <a:schemeClr val="tx1"/>
                </a:solidFill>
                <a:effectLst/>
                <a:latin typeface="+mn-lt"/>
                <a:ea typeface="+mn-ea"/>
                <a:cs typeface="+mn-cs"/>
              </a:rPr>
              <a:t>Undtagelsen:</a:t>
            </a:r>
          </a:p>
          <a:p>
            <a:r>
              <a:rPr lang="da-DK" sz="1200" b="0" i="0" kern="1200" dirty="0" smtClean="0">
                <a:solidFill>
                  <a:schemeClr val="tx1"/>
                </a:solidFill>
                <a:effectLst/>
                <a:latin typeface="+mn-lt"/>
                <a:ea typeface="+mn-ea"/>
                <a:cs typeface="+mn-cs"/>
              </a:rPr>
              <a:t>Ifølge de hidtidige regler kunne ferie udbetales, når den ikke kunne afholdes som følge af en feriehindring, fx barsel eller sygdom. </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Ferien kunne som udgangspunkt først udbetales efter ferieårets udløb, dog ville man kunne få udbetalt 3 ugers hovedferie umiddelbart efter hovedferieperiodens udløb den 30. september.</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Sådan er det ikke længere.</a:t>
            </a:r>
          </a:p>
          <a:p>
            <a:endParaRPr lang="da-DK" sz="1200" b="0" i="0" kern="1200" dirty="0" smtClean="0">
              <a:solidFill>
                <a:schemeClr val="tx1"/>
              </a:solidFill>
              <a:effectLst/>
              <a:latin typeface="+mn-lt"/>
              <a:ea typeface="+mn-ea"/>
              <a:cs typeface="+mn-cs"/>
            </a:endParaRPr>
          </a:p>
          <a:p>
            <a:r>
              <a:rPr lang="da-DK" sz="1200" b="1" i="0" kern="1200" dirty="0" smtClean="0">
                <a:solidFill>
                  <a:schemeClr val="tx1"/>
                </a:solidFill>
                <a:effectLst/>
                <a:latin typeface="+mn-lt"/>
                <a:ea typeface="+mn-ea"/>
                <a:cs typeface="+mn-cs"/>
              </a:rPr>
              <a:t>Overgangsperioden:</a:t>
            </a:r>
          </a:p>
          <a:p>
            <a:r>
              <a:rPr lang="da-DK" sz="1200" b="0" i="0" kern="1200" dirty="0" smtClean="0">
                <a:solidFill>
                  <a:schemeClr val="tx1"/>
                </a:solidFill>
                <a:effectLst/>
                <a:latin typeface="+mn-lt"/>
                <a:ea typeface="+mn-ea"/>
                <a:cs typeface="+mn-cs"/>
              </a:rPr>
              <a:t>I forbindelse med miniferieåret (1. maj til 31. august) er der vedtaget særregler. Det </a:t>
            </a:r>
            <a:r>
              <a:rPr lang="da-DK" sz="1200" b="0" i="0" kern="1200" dirty="0" smtClean="0">
                <a:solidFill>
                  <a:schemeClr val="tx1"/>
                </a:solidFill>
                <a:effectLst/>
                <a:latin typeface="+mn-lt"/>
                <a:ea typeface="+mn-ea"/>
                <a:cs typeface="+mn-cs"/>
              </a:rPr>
              <a:t>fremgår </a:t>
            </a:r>
            <a:r>
              <a:rPr lang="da-DK" sz="1200" b="0" i="0" kern="1200" dirty="0" smtClean="0">
                <a:solidFill>
                  <a:schemeClr val="tx1"/>
                </a:solidFill>
                <a:effectLst/>
                <a:latin typeface="+mn-lt"/>
                <a:ea typeface="+mn-ea"/>
                <a:cs typeface="+mn-cs"/>
              </a:rPr>
              <a:t>af den nye ferielov, at al ferie, der ikke er afholdt eller varslet afholdt i september 2020, automatisk bliver overført og følger de nye regler med virkning fra den 1. september 2020. Det medfører, at den overførte ferie bliver omfattet af de nye ferieregler, inden hovedferieperioden er afsluttet. Dermed kan der ikke ske udbetaling efter de gamle regler,</a:t>
            </a:r>
            <a:r>
              <a:rPr lang="da-DK" sz="1200" b="0" i="0" kern="1200" baseline="0" dirty="0" smtClean="0">
                <a:solidFill>
                  <a:schemeClr val="tx1"/>
                </a:solidFill>
                <a:effectLst/>
                <a:latin typeface="+mn-lt"/>
                <a:ea typeface="+mn-ea"/>
                <a:cs typeface="+mn-cs"/>
              </a:rPr>
              <a:t> men i stedet kan man bruge ferien frem til 31. december 2021.</a:t>
            </a:r>
            <a:endParaRPr lang="da-DK" sz="1200" b="0" i="0" kern="1200" dirty="0" smtClean="0">
              <a:solidFill>
                <a:schemeClr val="tx1"/>
              </a:solidFill>
              <a:effectLst/>
              <a:latin typeface="+mn-lt"/>
              <a:ea typeface="+mn-ea"/>
              <a:cs typeface="+mn-cs"/>
            </a:endParaRPr>
          </a:p>
          <a:p>
            <a:endParaRPr lang="da-DK" sz="1200" b="0" i="0" kern="1200" dirty="0" smtClean="0">
              <a:solidFill>
                <a:schemeClr val="tx1"/>
              </a:solidFill>
              <a:effectLst/>
              <a:latin typeface="+mn-lt"/>
              <a:ea typeface="+mn-ea"/>
              <a:cs typeface="+mn-cs"/>
            </a:endParaRPr>
          </a:p>
          <a:p>
            <a:r>
              <a:rPr lang="da-DK" sz="1200" b="1" i="0" kern="1200" dirty="0" smtClean="0">
                <a:solidFill>
                  <a:schemeClr val="tx1"/>
                </a:solidFill>
                <a:effectLst/>
                <a:latin typeface="+mn-lt"/>
                <a:ea typeface="+mn-ea"/>
                <a:cs typeface="+mn-cs"/>
              </a:rPr>
              <a:t>Den nye </a:t>
            </a:r>
            <a:r>
              <a:rPr lang="da-DK" sz="1200" b="1" i="0" kern="1200" dirty="0" smtClean="0">
                <a:solidFill>
                  <a:schemeClr val="tx1"/>
                </a:solidFill>
                <a:effectLst/>
                <a:latin typeface="+mn-lt"/>
                <a:ea typeface="+mn-ea"/>
                <a:cs typeface="+mn-cs"/>
              </a:rPr>
              <a:t>ferielov:</a:t>
            </a:r>
            <a:r>
              <a:rPr lang="da-DK" sz="1200" b="1" i="0" kern="1200" dirty="0" smtClean="0">
                <a:solidFill>
                  <a:schemeClr val="tx1"/>
                </a:solidFill>
                <a:effectLst/>
                <a:latin typeface="+mn-lt"/>
                <a:ea typeface="+mn-ea"/>
                <a:cs typeface="+mn-cs"/>
              </a:rPr>
              <a:t/>
            </a:r>
            <a:br>
              <a:rPr lang="da-DK" sz="1200" b="1" i="0" kern="1200" dirty="0" smtClean="0">
                <a:solidFill>
                  <a:schemeClr val="tx1"/>
                </a:solidFill>
                <a:effectLst/>
                <a:latin typeface="+mn-lt"/>
                <a:ea typeface="+mn-ea"/>
                <a:cs typeface="+mn-cs"/>
              </a:rPr>
            </a:br>
            <a:r>
              <a:rPr lang="da-DK" sz="1200" b="0" i="0" kern="1200" dirty="0" smtClean="0">
                <a:solidFill>
                  <a:schemeClr val="tx1"/>
                </a:solidFill>
                <a:effectLst/>
                <a:latin typeface="+mn-lt"/>
                <a:ea typeface="+mn-ea"/>
                <a:cs typeface="+mn-cs"/>
              </a:rPr>
              <a:t>Hovedreglen i den nye ferielov er, at ferie automatisk skal overføres til den næste ferieafholdelsesperiode, hvis den ikke kan afholdes på grund af en feriehindring (også kaldet feriehindret ferie), bortset fra den 5. ferieuge. Den overførte ferie kan efter de nye regler kun komme til udbetaling, hvis der fortsat består en feriehindring ved udløbet af den efterfølgende ferieafholdelsesperiode (dvs. indtil 31. december året efter). </a:t>
            </a:r>
          </a:p>
          <a:p>
            <a:endParaRPr lang="da-DK"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kern="1200" baseline="0" dirty="0" smtClean="0">
                <a:solidFill>
                  <a:schemeClr val="tx1"/>
                </a:solidFill>
                <a:effectLst/>
                <a:latin typeface="+mn-lt"/>
                <a:ea typeface="+mn-ea"/>
                <a:cs typeface="+mn-cs"/>
              </a:rPr>
              <a:t>Så muligheden for at få udbetalt feriehindringsferie er altså blevet begrænset med de nye regler. </a:t>
            </a:r>
            <a:endParaRPr lang="da-DK"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r>
              <a:rPr lang="da-DK" b="1" u="sng" dirty="0" smtClean="0"/>
              <a:t>Udbetaling</a:t>
            </a:r>
          </a:p>
          <a:p>
            <a:r>
              <a:rPr lang="da-DK" b="1" dirty="0" smtClean="0"/>
              <a:t>§ 26. Aftale om udbetaling af løn under ferie ud over 4 uger efter ferieårets udløb </a:t>
            </a:r>
          </a:p>
          <a:p>
            <a:r>
              <a:rPr lang="da-DK" b="0" dirty="0" smtClean="0"/>
              <a:t>Stk. 1. Efter ferieårets udløb kan en ansat og en arbejdsgiver aftale, at optjent ferie med løn ud over 4 uger, som ikke er holdt eller aftalt overført, udbetales før ferieafholdelsesperiodens udløb, jf. dog § 8, stk. 2, 2. pkt. (overført 1.-4. ferieuge ved feriehindring tæller ikke med i opgørelsen af 4 uger). </a:t>
            </a:r>
          </a:p>
        </p:txBody>
      </p:sp>
      <p:sp>
        <p:nvSpPr>
          <p:cNvPr id="4" name="Pladsholder til diasnummer 3"/>
          <p:cNvSpPr>
            <a:spLocks noGrp="1"/>
          </p:cNvSpPr>
          <p:nvPr>
            <p:ph type="sldNum" sz="quarter" idx="10"/>
          </p:nvPr>
        </p:nvSpPr>
        <p:spPr/>
        <p:txBody>
          <a:bodyPr/>
          <a:lstStyle/>
          <a:p>
            <a:fld id="{525044AA-8F26-4C47-85BF-259D74412D84}" type="slidenum">
              <a:rPr lang="da-DK" smtClean="0"/>
              <a:t>4</a:t>
            </a:fld>
            <a:endParaRPr lang="da-DK" dirty="0"/>
          </a:p>
        </p:txBody>
      </p:sp>
    </p:spTree>
    <p:extLst>
      <p:ext uri="{BB962C8B-B14F-4D97-AF65-F5344CB8AC3E}">
        <p14:creationId xmlns:p14="http://schemas.microsoft.com/office/powerpoint/2010/main" val="1515684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i="0" kern="1200" dirty="0" smtClean="0">
                <a:solidFill>
                  <a:schemeClr val="tx1"/>
                </a:solidFill>
                <a:effectLst/>
                <a:latin typeface="+mn-lt"/>
                <a:ea typeface="+mn-ea"/>
                <a:cs typeface="+mn-cs"/>
              </a:rPr>
              <a:t>Ferie på forskud:</a:t>
            </a:r>
          </a:p>
          <a:p>
            <a:endParaRPr lang="da-DK" sz="1200" b="1"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Det</a:t>
            </a:r>
            <a:r>
              <a:rPr lang="da-DK" sz="1200" b="0" i="0" kern="1200" baseline="0" dirty="0" smtClean="0">
                <a:solidFill>
                  <a:schemeClr val="tx1"/>
                </a:solidFill>
                <a:effectLst/>
                <a:latin typeface="+mn-lt"/>
                <a:ea typeface="+mn-ea"/>
                <a:cs typeface="+mn-cs"/>
              </a:rPr>
              <a:t> er muligt at aftale med sig arbejdsgiver, at man afholder ferie, man endnu ikke har optjent – måske har nogle oplevet behovet for det i forbindelse med efterårsferien.</a:t>
            </a:r>
          </a:p>
          <a:p>
            <a:endParaRPr lang="da-DK" sz="1200" b="0" i="0" kern="1200" baseline="0" dirty="0" smtClean="0">
              <a:solidFill>
                <a:schemeClr val="tx1"/>
              </a:solidFill>
              <a:effectLst/>
              <a:latin typeface="+mn-lt"/>
              <a:ea typeface="+mn-ea"/>
              <a:cs typeface="+mn-cs"/>
            </a:endParaRPr>
          </a:p>
          <a:p>
            <a:r>
              <a:rPr lang="da-DK" sz="1200" b="0" i="0" kern="1200" baseline="0" dirty="0" smtClean="0">
                <a:solidFill>
                  <a:schemeClr val="tx1"/>
                </a:solidFill>
                <a:effectLst/>
                <a:latin typeface="+mn-lt"/>
                <a:ea typeface="+mn-ea"/>
                <a:cs typeface="+mn-cs"/>
              </a:rPr>
              <a:t>Det er</a:t>
            </a:r>
            <a:r>
              <a:rPr lang="da-DK" sz="1200" b="1" i="0" kern="1200" dirty="0" smtClean="0">
                <a:solidFill>
                  <a:schemeClr val="tx1"/>
                </a:solidFill>
                <a:effectLst/>
                <a:latin typeface="+mn-lt"/>
                <a:ea typeface="+mn-ea"/>
                <a:cs typeface="+mn-cs"/>
              </a:rPr>
              <a:t> </a:t>
            </a:r>
            <a:r>
              <a:rPr lang="da-DK" sz="1200" b="0" i="0" kern="1200" dirty="0" smtClean="0">
                <a:solidFill>
                  <a:schemeClr val="tx1"/>
                </a:solidFill>
                <a:effectLst/>
                <a:latin typeface="+mn-lt"/>
                <a:ea typeface="+mn-ea"/>
                <a:cs typeface="+mn-cs"/>
              </a:rPr>
              <a:t>ikke rettighed for lønmodtager</a:t>
            </a:r>
            <a:r>
              <a:rPr lang="da-DK" sz="1200" b="0" i="0" kern="1200" baseline="0" dirty="0" smtClean="0">
                <a:solidFill>
                  <a:schemeClr val="tx1"/>
                </a:solidFill>
                <a:effectLst/>
                <a:latin typeface="+mn-lt"/>
                <a:ea typeface="+mn-ea"/>
                <a:cs typeface="+mn-cs"/>
              </a:rPr>
              <a:t> og arbejdsgiver kan heller ikke pålægge den ansatte at holde ferie på forskud</a:t>
            </a:r>
            <a:r>
              <a:rPr lang="da-DK" sz="1200" b="0" i="0" kern="1200" dirty="0" smtClean="0">
                <a:solidFill>
                  <a:schemeClr val="tx1"/>
                </a:solidFill>
                <a:effectLst/>
                <a:latin typeface="+mn-lt"/>
                <a:ea typeface="+mn-ea"/>
                <a:cs typeface="+mn-cs"/>
              </a:rPr>
              <a:t>, men muligt at aftale.</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Det er ikke muligt at indgå</a:t>
            </a:r>
            <a:r>
              <a:rPr lang="da-DK" sz="1200" b="0" i="0" kern="1200" baseline="0" dirty="0" smtClean="0">
                <a:solidFill>
                  <a:schemeClr val="tx1"/>
                </a:solidFill>
                <a:effectLst/>
                <a:latin typeface="+mn-lt"/>
                <a:ea typeface="+mn-ea"/>
                <a:cs typeface="+mn-cs"/>
              </a:rPr>
              <a:t> lokalaftaler vedrørende forskudsferie, da det skal være en individuel aftale med den ansatte.</a:t>
            </a:r>
          </a:p>
          <a:p>
            <a:endParaRPr lang="da-DK" sz="1200" b="0" i="0" kern="1200" baseline="0" dirty="0" smtClean="0">
              <a:solidFill>
                <a:schemeClr val="tx1"/>
              </a:solidFill>
              <a:effectLst/>
              <a:latin typeface="+mn-lt"/>
              <a:ea typeface="+mn-ea"/>
              <a:cs typeface="+mn-cs"/>
            </a:endParaRPr>
          </a:p>
          <a:p>
            <a:r>
              <a:rPr lang="da-DK" sz="1200" b="0" i="0" kern="1200" baseline="0" dirty="0" smtClean="0">
                <a:solidFill>
                  <a:schemeClr val="tx1"/>
                </a:solidFill>
                <a:effectLst/>
                <a:latin typeface="+mn-lt"/>
                <a:ea typeface="+mn-ea"/>
                <a:cs typeface="+mn-cs"/>
              </a:rPr>
              <a:t>Arbejdsgiveren kan vælge at udarbejde retningslinjer for, at ansatte på forhånd har ret til ferie på forskud, hvis den ansatte ønsker det. Sådanne retningslinjer vil det være helt naturligt at behandle i MED-systemet. Det kan både være en generel retningslinje eller en mere specifik om at der kan bruges 1 uge på forhånd.</a:t>
            </a:r>
          </a:p>
          <a:p>
            <a:endParaRPr lang="da-DK" sz="1200" b="0" i="0" kern="1200" baseline="0" dirty="0" smtClean="0">
              <a:solidFill>
                <a:schemeClr val="tx1"/>
              </a:solidFill>
              <a:effectLst/>
              <a:latin typeface="+mn-lt"/>
              <a:ea typeface="+mn-ea"/>
              <a:cs typeface="+mn-cs"/>
            </a:endParaRPr>
          </a:p>
          <a:p>
            <a:r>
              <a:rPr lang="da-DK" sz="1200" b="0" i="0" kern="1200" baseline="0" dirty="0" smtClean="0">
                <a:solidFill>
                  <a:schemeClr val="tx1"/>
                </a:solidFill>
                <a:effectLst/>
                <a:latin typeface="+mn-lt"/>
                <a:ea typeface="+mn-ea"/>
                <a:cs typeface="+mn-cs"/>
              </a:rPr>
              <a:t>Men der </a:t>
            </a:r>
            <a:r>
              <a:rPr lang="da-DK" sz="1200" b="0" i="0" kern="1200" baseline="0" dirty="0" smtClean="0">
                <a:solidFill>
                  <a:schemeClr val="tx1"/>
                </a:solidFill>
                <a:effectLst/>
                <a:latin typeface="+mn-lt"/>
                <a:ea typeface="+mn-ea"/>
                <a:cs typeface="+mn-cs"/>
              </a:rPr>
              <a:t>skal </a:t>
            </a:r>
            <a:r>
              <a:rPr lang="da-DK" sz="1200" b="0" i="0" kern="1200" baseline="0" dirty="0" smtClean="0">
                <a:solidFill>
                  <a:schemeClr val="tx1"/>
                </a:solidFill>
                <a:effectLst/>
                <a:latin typeface="+mn-lt"/>
                <a:ea typeface="+mn-ea"/>
                <a:cs typeface="+mn-cs"/>
              </a:rPr>
              <a:t>fortsat altid </a:t>
            </a:r>
            <a:r>
              <a:rPr lang="da-DK" sz="1200" b="0" i="0" kern="1200" baseline="0" dirty="0" smtClean="0">
                <a:solidFill>
                  <a:schemeClr val="tx1"/>
                </a:solidFill>
                <a:effectLst/>
                <a:latin typeface="+mn-lt"/>
                <a:ea typeface="+mn-ea"/>
                <a:cs typeface="+mn-cs"/>
              </a:rPr>
              <a:t>være en individuel aftale med den ansatte, hvor det tilkendegives at der er aftalt ferie på forskud. Arbejdsgiver skal kunne dokumentere, at der er indgået sådan en aftale, så det anbefales, at sådan en aftale laves skriftligt.</a:t>
            </a:r>
            <a:endParaRPr lang="da-DK" sz="1200" b="0" i="0" kern="1200" dirty="0" smtClean="0">
              <a:solidFill>
                <a:schemeClr val="tx1"/>
              </a:solidFill>
              <a:effectLst/>
              <a:latin typeface="+mn-lt"/>
              <a:ea typeface="+mn-ea"/>
              <a:cs typeface="+mn-cs"/>
            </a:endParaRPr>
          </a:p>
          <a:p>
            <a:endParaRPr lang="da-DK" sz="1200" b="0" i="0" kern="1200" dirty="0" smtClean="0">
              <a:solidFill>
                <a:schemeClr val="tx1"/>
              </a:solidFill>
              <a:effectLst/>
              <a:latin typeface="+mn-lt"/>
              <a:ea typeface="+mn-ea"/>
              <a:cs typeface="+mn-cs"/>
            </a:endParaRPr>
          </a:p>
          <a:p>
            <a:r>
              <a:rPr lang="da-DK" sz="1200" b="1" i="0" kern="1200" dirty="0" smtClean="0">
                <a:solidFill>
                  <a:schemeClr val="tx1"/>
                </a:solidFill>
                <a:effectLst/>
                <a:latin typeface="+mn-lt"/>
                <a:ea typeface="+mn-ea"/>
                <a:cs typeface="+mn-cs"/>
              </a:rPr>
              <a:t>Ikke mere end der kan optjenes inden for samme </a:t>
            </a:r>
            <a:r>
              <a:rPr lang="da-DK" sz="1200" b="1" i="0" kern="1200" dirty="0" err="1" smtClean="0">
                <a:solidFill>
                  <a:schemeClr val="tx1"/>
                </a:solidFill>
                <a:effectLst/>
                <a:latin typeface="+mn-lt"/>
                <a:ea typeface="+mn-ea"/>
                <a:cs typeface="+mn-cs"/>
              </a:rPr>
              <a:t>ferieår</a:t>
            </a:r>
            <a:r>
              <a:rPr lang="da-DK" sz="1200" b="1" i="0" kern="1200" dirty="0" smtClean="0">
                <a:solidFill>
                  <a:schemeClr val="tx1"/>
                </a:solidFill>
                <a:effectLst/>
                <a:latin typeface="+mn-lt"/>
                <a:ea typeface="+mn-ea"/>
                <a:cs typeface="+mn-cs"/>
              </a:rPr>
              <a:t>:</a:t>
            </a:r>
          </a:p>
          <a:p>
            <a:r>
              <a:rPr lang="da-DK" sz="1200" b="0" i="0" kern="1200" dirty="0" smtClean="0">
                <a:solidFill>
                  <a:schemeClr val="tx1"/>
                </a:solidFill>
                <a:effectLst/>
                <a:latin typeface="+mn-lt"/>
                <a:ea typeface="+mn-ea"/>
                <a:cs typeface="+mn-cs"/>
              </a:rPr>
              <a:t>Hvis en medarbejder tiltræder 1. maj og ønsker at afholde 3 ugers sommerferie, kan der ikke</a:t>
            </a:r>
            <a:r>
              <a:rPr lang="da-DK" sz="1200" b="0" i="0" kern="1200" baseline="0" dirty="0" smtClean="0">
                <a:solidFill>
                  <a:schemeClr val="tx1"/>
                </a:solidFill>
                <a:effectLst/>
                <a:latin typeface="+mn-lt"/>
                <a:ea typeface="+mn-ea"/>
                <a:cs typeface="+mn-cs"/>
              </a:rPr>
              <a:t> indgås aftale om betalt ferie på forskud, da man ikke vil kunne nå at optjene tilstrækkelig mange ferietimer inden ferieåret slutter 31. august. Aftale at holde de 8,32 dage, der kan optjenes – resten uden løn (fx nyuddannet) eller ved brug af ferie optjent fra tidligere ansættelse.</a:t>
            </a:r>
            <a:endParaRPr lang="da-DK" sz="1200" b="0" i="0" kern="1200" dirty="0" smtClean="0">
              <a:solidFill>
                <a:schemeClr val="tx1"/>
              </a:solidFill>
              <a:effectLst/>
              <a:latin typeface="+mn-lt"/>
              <a:ea typeface="+mn-ea"/>
              <a:cs typeface="+mn-cs"/>
            </a:endParaRPr>
          </a:p>
          <a:p>
            <a:endParaRPr lang="da-DK" sz="1200" b="0" i="0" kern="1200" dirty="0" smtClean="0">
              <a:solidFill>
                <a:schemeClr val="tx1"/>
              </a:solidFill>
              <a:effectLst/>
              <a:latin typeface="+mn-lt"/>
              <a:ea typeface="+mn-ea"/>
              <a:cs typeface="+mn-cs"/>
            </a:endParaRPr>
          </a:p>
          <a:p>
            <a:r>
              <a:rPr lang="da-DK" sz="1200" b="1" i="0" kern="1200" dirty="0" smtClean="0">
                <a:solidFill>
                  <a:schemeClr val="tx1"/>
                </a:solidFill>
                <a:effectLst/>
                <a:latin typeface="+mn-lt"/>
                <a:ea typeface="+mn-ea"/>
                <a:cs typeface="+mn-cs"/>
              </a:rPr>
              <a:t>Udligning:</a:t>
            </a:r>
          </a:p>
          <a:p>
            <a:r>
              <a:rPr lang="da-DK" dirty="0" smtClean="0"/>
              <a:t>Man udligner så de manglende dage, når man kommer tilbage på jobbet. </a:t>
            </a:r>
            <a:endParaRPr lang="da-DK" dirty="0" smtClean="0"/>
          </a:p>
          <a:p>
            <a:endParaRPr lang="da-DK" dirty="0" smtClean="0"/>
          </a:p>
          <a:p>
            <a:r>
              <a:rPr lang="da-DK" dirty="0" smtClean="0"/>
              <a:t>Hvis man </a:t>
            </a:r>
            <a:r>
              <a:rPr lang="da-DK" dirty="0" smtClean="0"/>
              <a:t>fratræder inden udligning er sket, vil der ske modregning i </a:t>
            </a:r>
            <a:r>
              <a:rPr lang="da-DK" dirty="0" smtClean="0"/>
              <a:t>den </a:t>
            </a:r>
            <a:r>
              <a:rPr lang="da-DK" dirty="0" smtClean="0"/>
              <a:t>sidste løn. </a:t>
            </a:r>
            <a:r>
              <a:rPr lang="da-DK" dirty="0" smtClean="0"/>
              <a:t>Man </a:t>
            </a:r>
            <a:r>
              <a:rPr lang="da-DK" dirty="0" smtClean="0"/>
              <a:t>kan dog aldrig få mere ferie på forskud, end </a:t>
            </a:r>
            <a:r>
              <a:rPr lang="da-DK" dirty="0" smtClean="0"/>
              <a:t>man </a:t>
            </a:r>
            <a:r>
              <a:rPr lang="da-DK" dirty="0" smtClean="0"/>
              <a:t>kan nå at optjene i løbet af ferieåret - og forskudsferien gælder ikke for den 6. ferieuge.</a:t>
            </a:r>
            <a:endParaRPr lang="da-DK" sz="1200" b="0" i="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525044AA-8F26-4C47-85BF-259D74412D84}" type="slidenum">
              <a:rPr lang="da-DK" smtClean="0"/>
              <a:t>5</a:t>
            </a:fld>
            <a:endParaRPr lang="da-DK" dirty="0"/>
          </a:p>
        </p:txBody>
      </p:sp>
    </p:spTree>
    <p:extLst>
      <p:ext uri="{BB962C8B-B14F-4D97-AF65-F5344CB8AC3E}">
        <p14:creationId xmlns:p14="http://schemas.microsoft.com/office/powerpoint/2010/main" val="1515684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200" b="1" i="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525044AA-8F26-4C47-85BF-259D74412D84}" type="slidenum">
              <a:rPr lang="da-DK" smtClean="0"/>
              <a:t>6</a:t>
            </a:fld>
            <a:endParaRPr lang="da-DK" dirty="0"/>
          </a:p>
        </p:txBody>
      </p:sp>
    </p:spTree>
    <p:extLst>
      <p:ext uri="{BB962C8B-B14F-4D97-AF65-F5344CB8AC3E}">
        <p14:creationId xmlns:p14="http://schemas.microsoft.com/office/powerpoint/2010/main" val="151568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354233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340448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279519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36640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310066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191732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9612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356036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diasnummer 3"/>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173119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284057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smtClean="0"/>
              <a:t>Klik på ikonet for at tilføje et billede</a:t>
            </a:r>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FC38DC9-AFD1-4CC9-9556-524139556BF8}" type="datetimeFigureOut">
              <a:rPr lang="da-DK" smtClean="0"/>
              <a:t>27-10-2020</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AEEA4E03-B272-4AB3-A113-83A6F044CBA8}" type="slidenum">
              <a:rPr lang="da-DK" smtClean="0"/>
              <a:t>‹nr.›</a:t>
            </a:fld>
            <a:endParaRPr lang="da-DK" dirty="0"/>
          </a:p>
        </p:txBody>
      </p:sp>
    </p:spTree>
    <p:extLst>
      <p:ext uri="{BB962C8B-B14F-4D97-AF65-F5344CB8AC3E}">
        <p14:creationId xmlns:p14="http://schemas.microsoft.com/office/powerpoint/2010/main" val="266391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38DC9-AFD1-4CC9-9556-524139556BF8}" type="datetimeFigureOut">
              <a:rPr lang="da-DK" smtClean="0"/>
              <a:t>27-10-2020</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A4E03-B272-4AB3-A113-83A6F044CBA8}" type="slidenum">
              <a:rPr lang="da-DK" smtClean="0"/>
              <a:t>‹nr.›</a:t>
            </a:fld>
            <a:endParaRPr lang="da-DK" dirty="0"/>
          </a:p>
        </p:txBody>
      </p:sp>
    </p:spTree>
    <p:extLst>
      <p:ext uri="{BB962C8B-B14F-4D97-AF65-F5344CB8AC3E}">
        <p14:creationId xmlns:p14="http://schemas.microsoft.com/office/powerpoint/2010/main" val="475267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204864"/>
            <a:ext cx="7774632" cy="504056"/>
          </a:xfrm>
        </p:spPr>
        <p:txBody>
          <a:bodyPr>
            <a:normAutofit fontScale="90000"/>
          </a:bodyPr>
          <a:lstStyle/>
          <a:p>
            <a:r>
              <a:rPr lang="da-DK" sz="4000" b="1" dirty="0" smtClean="0"/>
              <a:t>Begreber pr. 1. september 2020</a:t>
            </a:r>
            <a:r>
              <a:rPr lang="en-US" dirty="0" smtClean="0"/>
              <a:t>​</a:t>
            </a:r>
            <a:r>
              <a:rPr lang="en-US" sz="4800" dirty="0"/>
              <a:t/>
            </a:r>
            <a:br>
              <a:rPr lang="en-US" sz="4800" dirty="0"/>
            </a:br>
            <a:endParaRPr lang="da-DK" sz="4800" b="1" dirty="0"/>
          </a:p>
        </p:txBody>
      </p:sp>
      <p:sp>
        <p:nvSpPr>
          <p:cNvPr id="3" name="Undertitel 2"/>
          <p:cNvSpPr>
            <a:spLocks noGrp="1"/>
          </p:cNvSpPr>
          <p:nvPr>
            <p:ph type="subTitle" idx="1"/>
          </p:nvPr>
        </p:nvSpPr>
        <p:spPr>
          <a:xfrm>
            <a:off x="467544" y="2708920"/>
            <a:ext cx="7848872" cy="3456384"/>
          </a:xfrm>
        </p:spPr>
        <p:txBody>
          <a:bodyPr>
            <a:normAutofit fontScale="25000" lnSpcReduction="20000"/>
          </a:bodyPr>
          <a:lstStyle/>
          <a:p>
            <a:pPr algn="l" fontAlgn="base"/>
            <a:r>
              <a:rPr lang="da-DK" sz="6200" dirty="0" smtClean="0"/>
              <a:t>​</a:t>
            </a:r>
            <a:r>
              <a:rPr lang="da-DK" sz="8000" b="1" dirty="0" smtClean="0">
                <a:solidFill>
                  <a:schemeClr val="tx1"/>
                </a:solidFill>
              </a:rPr>
              <a:t>Samtidighedsprincippet</a:t>
            </a:r>
            <a:r>
              <a:rPr lang="en-US" sz="8000" dirty="0">
                <a:solidFill>
                  <a:schemeClr val="tx1"/>
                </a:solidFill>
              </a:rPr>
              <a:t>​</a:t>
            </a:r>
          </a:p>
          <a:p>
            <a:pPr marL="442913" indent="-442913" algn="l" fontAlgn="base">
              <a:lnSpc>
                <a:spcPct val="120000"/>
              </a:lnSpc>
              <a:buFont typeface="Arial" panose="020B0604020202020204" pitchFamily="34" charset="0"/>
              <a:buChar char="•"/>
            </a:pPr>
            <a:r>
              <a:rPr lang="da-DK" sz="8000" dirty="0">
                <a:solidFill>
                  <a:schemeClr val="tx1"/>
                </a:solidFill>
              </a:rPr>
              <a:t>Ferie optjenes og kan afvikles løbende</a:t>
            </a:r>
            <a:r>
              <a:rPr lang="en-US" sz="8000" dirty="0" smtClean="0">
                <a:solidFill>
                  <a:schemeClr val="tx1"/>
                </a:solidFill>
              </a:rPr>
              <a:t>​.</a:t>
            </a:r>
          </a:p>
          <a:p>
            <a:pPr marL="442913" indent="-442913" algn="l" fontAlgn="base">
              <a:lnSpc>
                <a:spcPct val="120000"/>
              </a:lnSpc>
              <a:buFont typeface="Arial" panose="020B0604020202020204" pitchFamily="34" charset="0"/>
              <a:buChar char="•"/>
            </a:pPr>
            <a:r>
              <a:rPr lang="en-US" sz="8000" dirty="0" smtClean="0">
                <a:solidFill>
                  <a:schemeClr val="tx1"/>
                </a:solidFill>
              </a:rPr>
              <a:t>Der </a:t>
            </a:r>
            <a:r>
              <a:rPr lang="da-DK" sz="8000" dirty="0" smtClean="0">
                <a:solidFill>
                  <a:schemeClr val="tx1"/>
                </a:solidFill>
              </a:rPr>
              <a:t>optjenes</a:t>
            </a:r>
            <a:r>
              <a:rPr lang="en-US" sz="8000" dirty="0" smtClean="0">
                <a:solidFill>
                  <a:schemeClr val="tx1"/>
                </a:solidFill>
              </a:rPr>
              <a:t> 2,08 </a:t>
            </a:r>
            <a:r>
              <a:rPr lang="da-DK" sz="8000" noProof="1" smtClean="0">
                <a:solidFill>
                  <a:schemeClr val="tx1"/>
                </a:solidFill>
              </a:rPr>
              <a:t>feriedag</a:t>
            </a:r>
            <a:r>
              <a:rPr lang="en-US" sz="8000" dirty="0" smtClean="0">
                <a:solidFill>
                  <a:schemeClr val="tx1"/>
                </a:solidFill>
              </a:rPr>
              <a:t> pr. måned, der kan bruges den kommende </a:t>
            </a:r>
            <a:r>
              <a:rPr lang="da-DK" sz="8000" dirty="0" smtClean="0">
                <a:solidFill>
                  <a:schemeClr val="tx1"/>
                </a:solidFill>
              </a:rPr>
              <a:t>måned.</a:t>
            </a:r>
          </a:p>
          <a:p>
            <a:pPr algn="l" fontAlgn="base">
              <a:lnSpc>
                <a:spcPct val="120000"/>
              </a:lnSpc>
            </a:pPr>
            <a:r>
              <a:rPr lang="da-DK" sz="8000" dirty="0" smtClean="0">
                <a:solidFill>
                  <a:schemeClr val="tx1"/>
                </a:solidFill>
              </a:rPr>
              <a:t>​</a:t>
            </a:r>
            <a:endParaRPr lang="da-DK" sz="8000" dirty="0">
              <a:solidFill>
                <a:schemeClr val="tx1"/>
              </a:solidFill>
            </a:endParaRPr>
          </a:p>
          <a:p>
            <a:pPr algn="l" fontAlgn="base">
              <a:lnSpc>
                <a:spcPct val="120000"/>
              </a:lnSpc>
            </a:pPr>
            <a:r>
              <a:rPr lang="da-DK" sz="8000" b="1" dirty="0">
                <a:solidFill>
                  <a:schemeClr val="tx1"/>
                </a:solidFill>
              </a:rPr>
              <a:t>Ferieåret</a:t>
            </a:r>
            <a:r>
              <a:rPr lang="da-DK" sz="8000" dirty="0">
                <a:solidFill>
                  <a:schemeClr val="tx1"/>
                </a:solidFill>
              </a:rPr>
              <a:t>​</a:t>
            </a:r>
          </a:p>
          <a:p>
            <a:pPr marL="442913" indent="-414338" algn="l" fontAlgn="base">
              <a:lnSpc>
                <a:spcPct val="120000"/>
              </a:lnSpc>
              <a:buFont typeface="Arial" panose="020B0604020202020204" pitchFamily="34" charset="0"/>
              <a:buChar char="•"/>
            </a:pPr>
            <a:r>
              <a:rPr lang="da-DK" sz="8000" dirty="0">
                <a:solidFill>
                  <a:schemeClr val="tx1"/>
                </a:solidFill>
              </a:rPr>
              <a:t>Det år, hvor ferien optjenes – fra 1. september til 31. august.</a:t>
            </a:r>
            <a:r>
              <a:rPr lang="en-US" sz="8000" dirty="0" smtClean="0">
                <a:solidFill>
                  <a:schemeClr val="tx1"/>
                </a:solidFill>
              </a:rPr>
              <a:t>​</a:t>
            </a:r>
          </a:p>
          <a:p>
            <a:pPr marL="442913" indent="-414338" algn="l" fontAlgn="base">
              <a:lnSpc>
                <a:spcPct val="120000"/>
              </a:lnSpc>
              <a:buFont typeface="Arial" panose="020B0604020202020204" pitchFamily="34" charset="0"/>
              <a:buChar char="•"/>
            </a:pPr>
            <a:r>
              <a:rPr lang="da-DK" sz="8000" dirty="0" smtClean="0">
                <a:solidFill>
                  <a:schemeClr val="tx1"/>
                </a:solidFill>
              </a:rPr>
              <a:t>Ret </a:t>
            </a:r>
            <a:r>
              <a:rPr lang="da-DK" sz="8000" dirty="0">
                <a:solidFill>
                  <a:schemeClr val="tx1"/>
                </a:solidFill>
              </a:rPr>
              <a:t>til at mindst 4 uger af den optjente, betalte ferie afholdes i perioden.</a:t>
            </a:r>
            <a:r>
              <a:rPr lang="en-US" sz="8000" dirty="0">
                <a:solidFill>
                  <a:schemeClr val="tx1"/>
                </a:solidFill>
              </a:rPr>
              <a:t>​</a:t>
            </a:r>
          </a:p>
          <a:p>
            <a:pPr algn="l" fontAlgn="base"/>
            <a:r>
              <a:rPr lang="da-DK" sz="8800" dirty="0">
                <a:solidFill>
                  <a:schemeClr val="tx1"/>
                </a:solidFill>
              </a:rPr>
              <a:t>​</a:t>
            </a:r>
          </a:p>
          <a:p>
            <a:pPr algn="l" fontAlgn="base"/>
            <a:r>
              <a:rPr lang="da-DK" sz="6200" dirty="0" smtClean="0"/>
              <a:t>​</a:t>
            </a:r>
            <a:endParaRPr lang="da-DK" sz="6200" dirty="0"/>
          </a:p>
          <a:p>
            <a:pPr algn="l"/>
            <a:endParaRPr lang="da-DK" sz="1400" dirty="0" smtClean="0">
              <a:solidFill>
                <a:srgbClr val="FF0000"/>
              </a:solidFill>
            </a:endParaRP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42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204864"/>
            <a:ext cx="7774632" cy="504056"/>
          </a:xfrm>
        </p:spPr>
        <p:txBody>
          <a:bodyPr>
            <a:normAutofit fontScale="90000"/>
          </a:bodyPr>
          <a:lstStyle/>
          <a:p>
            <a:r>
              <a:rPr lang="da-DK" sz="4000" b="1" dirty="0" smtClean="0"/>
              <a:t>Begreber pr. 1. september 2020</a:t>
            </a:r>
            <a:r>
              <a:rPr lang="en-US" dirty="0" smtClean="0"/>
              <a:t>​</a:t>
            </a:r>
            <a:r>
              <a:rPr lang="en-US" sz="4800" dirty="0"/>
              <a:t/>
            </a:r>
            <a:br>
              <a:rPr lang="en-US" sz="4800" dirty="0"/>
            </a:br>
            <a:endParaRPr lang="da-DK" sz="4800" b="1" dirty="0"/>
          </a:p>
        </p:txBody>
      </p:sp>
      <p:sp>
        <p:nvSpPr>
          <p:cNvPr id="3" name="Undertitel 2"/>
          <p:cNvSpPr>
            <a:spLocks noGrp="1"/>
          </p:cNvSpPr>
          <p:nvPr>
            <p:ph type="subTitle" idx="1"/>
          </p:nvPr>
        </p:nvSpPr>
        <p:spPr>
          <a:xfrm>
            <a:off x="467544" y="2492896"/>
            <a:ext cx="7848872" cy="3960440"/>
          </a:xfrm>
        </p:spPr>
        <p:txBody>
          <a:bodyPr>
            <a:normAutofit fontScale="32500" lnSpcReduction="20000"/>
          </a:bodyPr>
          <a:lstStyle/>
          <a:p>
            <a:pPr algn="l" fontAlgn="base"/>
            <a:r>
              <a:rPr lang="da-DK" sz="6200" b="1" dirty="0">
                <a:solidFill>
                  <a:schemeClr val="tx1"/>
                </a:solidFill>
              </a:rPr>
              <a:t>Ferieafholdelsesperioden</a:t>
            </a:r>
            <a:r>
              <a:rPr lang="en-US" sz="6200" dirty="0">
                <a:solidFill>
                  <a:schemeClr val="tx1"/>
                </a:solidFill>
              </a:rPr>
              <a:t>​</a:t>
            </a:r>
          </a:p>
          <a:p>
            <a:pPr marL="442913" indent="-442913" algn="l" fontAlgn="base">
              <a:buFont typeface="Arial" panose="020B0604020202020204" pitchFamily="34" charset="0"/>
              <a:buChar char="•"/>
            </a:pPr>
            <a:r>
              <a:rPr lang="da-DK" sz="6200" dirty="0">
                <a:solidFill>
                  <a:schemeClr val="tx1"/>
                </a:solidFill>
              </a:rPr>
              <a:t>1. september – 31. december i det efterfølgende år.</a:t>
            </a:r>
            <a:r>
              <a:rPr lang="en-US" sz="6200" dirty="0" smtClean="0">
                <a:solidFill>
                  <a:schemeClr val="tx1"/>
                </a:solidFill>
              </a:rPr>
              <a:t>​</a:t>
            </a:r>
          </a:p>
          <a:p>
            <a:pPr marL="442913" indent="-442913" algn="l" fontAlgn="base">
              <a:buFont typeface="Arial" panose="020B0604020202020204" pitchFamily="34" charset="0"/>
              <a:buChar char="•"/>
            </a:pPr>
            <a:r>
              <a:rPr lang="da-DK" sz="6200" dirty="0" smtClean="0">
                <a:solidFill>
                  <a:schemeClr val="tx1"/>
                </a:solidFill>
              </a:rPr>
              <a:t>Den </a:t>
            </a:r>
            <a:r>
              <a:rPr lang="da-DK" sz="6200" dirty="0">
                <a:solidFill>
                  <a:schemeClr val="tx1"/>
                </a:solidFill>
              </a:rPr>
              <a:t>periode, hvor ferien </a:t>
            </a:r>
            <a:r>
              <a:rPr lang="da-DK" sz="6200" i="1" dirty="0">
                <a:solidFill>
                  <a:schemeClr val="tx1"/>
                </a:solidFill>
              </a:rPr>
              <a:t>kan</a:t>
            </a:r>
            <a:r>
              <a:rPr lang="da-DK" sz="6200" dirty="0">
                <a:solidFill>
                  <a:schemeClr val="tx1"/>
                </a:solidFill>
              </a:rPr>
              <a:t> holdes.</a:t>
            </a:r>
            <a:r>
              <a:rPr lang="en-US" sz="6200" dirty="0">
                <a:solidFill>
                  <a:schemeClr val="tx1"/>
                </a:solidFill>
              </a:rPr>
              <a:t>​</a:t>
            </a:r>
          </a:p>
          <a:p>
            <a:pPr algn="l" fontAlgn="base"/>
            <a:r>
              <a:rPr lang="da-DK" sz="6200" b="1" dirty="0" smtClean="0">
                <a:solidFill>
                  <a:schemeClr val="tx1"/>
                </a:solidFill>
              </a:rPr>
              <a:t>​</a:t>
            </a:r>
          </a:p>
          <a:p>
            <a:pPr algn="l" fontAlgn="base"/>
            <a:r>
              <a:rPr lang="da-DK" sz="6200" b="1" dirty="0" smtClean="0">
                <a:solidFill>
                  <a:schemeClr val="tx1"/>
                </a:solidFill>
              </a:rPr>
              <a:t>Hovedferie/hovedferieperioden</a:t>
            </a:r>
            <a:r>
              <a:rPr lang="en-US" sz="6200" dirty="0">
                <a:solidFill>
                  <a:schemeClr val="tx1"/>
                </a:solidFill>
              </a:rPr>
              <a:t>​</a:t>
            </a:r>
          </a:p>
          <a:p>
            <a:pPr marL="442913" indent="-442913" algn="l" fontAlgn="base">
              <a:lnSpc>
                <a:spcPct val="120000"/>
              </a:lnSpc>
              <a:buFont typeface="Arial" panose="020B0604020202020204" pitchFamily="34" charset="0"/>
              <a:buChar char="•"/>
            </a:pPr>
            <a:r>
              <a:rPr lang="da-DK" sz="6200" dirty="0">
                <a:solidFill>
                  <a:schemeClr val="tx1"/>
                </a:solidFill>
              </a:rPr>
              <a:t>Den del af ferien, der som hovedregel skal holdes samlet i ferieafholdelsesperioden. </a:t>
            </a:r>
            <a:endParaRPr lang="da-DK" sz="6200" dirty="0" smtClean="0">
              <a:solidFill>
                <a:schemeClr val="tx1"/>
              </a:solidFill>
            </a:endParaRPr>
          </a:p>
          <a:p>
            <a:pPr marL="442913" indent="-442913" algn="l" fontAlgn="base">
              <a:lnSpc>
                <a:spcPct val="120000"/>
              </a:lnSpc>
              <a:buFont typeface="Arial" panose="020B0604020202020204" pitchFamily="34" charset="0"/>
              <a:buChar char="•"/>
            </a:pPr>
            <a:r>
              <a:rPr lang="da-DK" sz="6200" dirty="0" smtClean="0">
                <a:solidFill>
                  <a:schemeClr val="tx1"/>
                </a:solidFill>
              </a:rPr>
              <a:t>Udgør </a:t>
            </a:r>
            <a:r>
              <a:rPr lang="da-DK" sz="6200" dirty="0">
                <a:solidFill>
                  <a:schemeClr val="tx1"/>
                </a:solidFill>
              </a:rPr>
              <a:t>3 uger, ret til at den lægges i ferieåret fra 1. maj til 30. september.</a:t>
            </a:r>
            <a:r>
              <a:rPr lang="en-US" sz="6200" dirty="0">
                <a:solidFill>
                  <a:schemeClr val="tx1"/>
                </a:solidFill>
              </a:rPr>
              <a:t>​</a:t>
            </a:r>
          </a:p>
          <a:p>
            <a:pPr algn="l" fontAlgn="base"/>
            <a:r>
              <a:rPr lang="da-DK" sz="6200" dirty="0">
                <a:solidFill>
                  <a:schemeClr val="tx1"/>
                </a:solidFill>
              </a:rPr>
              <a:t>​</a:t>
            </a:r>
          </a:p>
          <a:p>
            <a:pPr algn="l" fontAlgn="base"/>
            <a:r>
              <a:rPr lang="da-DK" sz="6200" b="1" dirty="0">
                <a:solidFill>
                  <a:schemeClr val="tx1"/>
                </a:solidFill>
              </a:rPr>
              <a:t>Restferie</a:t>
            </a:r>
            <a:r>
              <a:rPr lang="en-US" sz="6200" dirty="0">
                <a:solidFill>
                  <a:schemeClr val="tx1"/>
                </a:solidFill>
              </a:rPr>
              <a:t>​</a:t>
            </a:r>
          </a:p>
          <a:p>
            <a:pPr marL="442913" indent="-442913" algn="l" fontAlgn="base">
              <a:buFont typeface="Arial" panose="020B0604020202020204" pitchFamily="34" charset="0"/>
              <a:buChar char="•"/>
            </a:pPr>
            <a:r>
              <a:rPr lang="da-DK" sz="6200" dirty="0">
                <a:solidFill>
                  <a:schemeClr val="tx1"/>
                </a:solidFill>
              </a:rPr>
              <a:t>Som udg. pkt. ret til 5 sammenhængende dage.</a:t>
            </a:r>
            <a:r>
              <a:rPr lang="en-US" sz="6200" dirty="0">
                <a:solidFill>
                  <a:schemeClr val="tx1"/>
                </a:solidFill>
              </a:rPr>
              <a:t>​</a:t>
            </a:r>
          </a:p>
          <a:p>
            <a:pPr algn="l"/>
            <a:endParaRPr lang="da-DK" sz="800" dirty="0">
              <a:solidFill>
                <a:srgbClr val="FF0000"/>
              </a:solidFill>
            </a:endParaRPr>
          </a:p>
          <a:p>
            <a:pPr algn="l" fontAlgn="base"/>
            <a:endParaRPr lang="da-DK" sz="1400" dirty="0" smtClean="0">
              <a:solidFill>
                <a:srgbClr val="FF0000"/>
              </a:solidFill>
            </a:endParaRP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002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6672" y="2204864"/>
            <a:ext cx="7774632" cy="504056"/>
          </a:xfrm>
        </p:spPr>
        <p:txBody>
          <a:bodyPr>
            <a:normAutofit fontScale="90000"/>
          </a:bodyPr>
          <a:lstStyle/>
          <a:p>
            <a:r>
              <a:rPr lang="en-US" sz="4800" dirty="0"/>
              <a:t/>
            </a:r>
            <a:br>
              <a:rPr lang="en-US" sz="4800" dirty="0"/>
            </a:br>
            <a:r>
              <a:rPr lang="da-DK" sz="4000" b="1" dirty="0" smtClean="0"/>
              <a:t>Den særlige feriegodtgørelse</a:t>
            </a:r>
            <a:r>
              <a:rPr lang="en-US" sz="4000" b="1" dirty="0" smtClean="0"/>
              <a:t/>
            </a:r>
            <a:br>
              <a:rPr lang="en-US" sz="4000" b="1" dirty="0" smtClean="0"/>
            </a:br>
            <a:r>
              <a:rPr lang="en-US" sz="4800" dirty="0" smtClean="0"/>
              <a:t/>
            </a:r>
            <a:br>
              <a:rPr lang="en-US" sz="4800" dirty="0" smtClean="0"/>
            </a:br>
            <a:endParaRPr lang="da-DK" sz="4800" b="1" dirty="0"/>
          </a:p>
        </p:txBody>
      </p:sp>
      <p:sp>
        <p:nvSpPr>
          <p:cNvPr id="3" name="Undertitel 2"/>
          <p:cNvSpPr>
            <a:spLocks noGrp="1"/>
          </p:cNvSpPr>
          <p:nvPr>
            <p:ph type="subTitle" idx="1"/>
          </p:nvPr>
        </p:nvSpPr>
        <p:spPr>
          <a:xfrm>
            <a:off x="467544" y="2492896"/>
            <a:ext cx="7848872" cy="3960440"/>
          </a:xfrm>
        </p:spPr>
        <p:txBody>
          <a:bodyPr>
            <a:normAutofit/>
          </a:bodyPr>
          <a:lstStyle/>
          <a:p>
            <a:pPr marL="342900" indent="-342900" algn="l" fontAlgn="base">
              <a:buFont typeface="Arial" panose="020B0604020202020204" pitchFamily="34" charset="0"/>
              <a:buChar char="•"/>
            </a:pPr>
            <a:endParaRPr lang="da-DK" sz="2000" dirty="0" smtClean="0">
              <a:solidFill>
                <a:schemeClr val="tx1"/>
              </a:solidFill>
            </a:endParaRPr>
          </a:p>
          <a:p>
            <a:pPr algn="l" fontAlgn="base"/>
            <a:r>
              <a:rPr lang="da-DK" sz="2400" dirty="0" smtClean="0">
                <a:solidFill>
                  <a:schemeClr val="tx1"/>
                </a:solidFill>
              </a:rPr>
              <a:t>Tidligere:</a:t>
            </a:r>
          </a:p>
          <a:p>
            <a:pPr marL="342900" indent="-342900" algn="l" fontAlgn="base">
              <a:buFont typeface="Arial" panose="020B0604020202020204" pitchFamily="34" charset="0"/>
              <a:buChar char="•"/>
            </a:pPr>
            <a:r>
              <a:rPr lang="da-DK" sz="2400" dirty="0" smtClean="0">
                <a:solidFill>
                  <a:schemeClr val="tx1"/>
                </a:solidFill>
              </a:rPr>
              <a:t>Udbetalt senest 1. maj</a:t>
            </a:r>
          </a:p>
          <a:p>
            <a:pPr marL="800100" lvl="1" indent="-342900" algn="l" fontAlgn="base">
              <a:buFont typeface="Arial" panose="020B0604020202020204" pitchFamily="34" charset="0"/>
              <a:buChar char="•"/>
            </a:pPr>
            <a:r>
              <a:rPr lang="da-DK" sz="2000" dirty="0" smtClean="0">
                <a:solidFill>
                  <a:schemeClr val="tx1"/>
                </a:solidFill>
              </a:rPr>
              <a:t>Ikke ændret for 6. ferieuge</a:t>
            </a:r>
          </a:p>
          <a:p>
            <a:pPr marL="342900" indent="-342900" algn="l" fontAlgn="base">
              <a:buFontTx/>
              <a:buChar char="-"/>
            </a:pPr>
            <a:endParaRPr lang="da-DK" sz="2400" dirty="0">
              <a:solidFill>
                <a:schemeClr val="tx1"/>
              </a:solidFill>
            </a:endParaRPr>
          </a:p>
          <a:p>
            <a:pPr algn="l" fontAlgn="base"/>
            <a:r>
              <a:rPr lang="da-DK" sz="2400" dirty="0" smtClean="0">
                <a:solidFill>
                  <a:schemeClr val="tx1"/>
                </a:solidFill>
              </a:rPr>
              <a:t>Fremadrettet:</a:t>
            </a:r>
          </a:p>
          <a:p>
            <a:pPr marL="342900" indent="-342900" algn="l" fontAlgn="base">
              <a:buFont typeface="Arial" panose="020B0604020202020204" pitchFamily="34" charset="0"/>
              <a:buChar char="•"/>
            </a:pPr>
            <a:r>
              <a:rPr lang="da-DK" sz="2400" dirty="0" smtClean="0">
                <a:solidFill>
                  <a:schemeClr val="tx1"/>
                </a:solidFill>
              </a:rPr>
              <a:t>Udbetales i to portioner senest 31. maj og 31. august</a:t>
            </a: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73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204864"/>
            <a:ext cx="7774632" cy="504056"/>
          </a:xfrm>
        </p:spPr>
        <p:txBody>
          <a:bodyPr>
            <a:normAutofit fontScale="90000"/>
          </a:bodyPr>
          <a:lstStyle/>
          <a:p>
            <a:r>
              <a:rPr lang="en-US" sz="4800" dirty="0"/>
              <a:t/>
            </a:r>
            <a:br>
              <a:rPr lang="en-US" sz="4800" dirty="0"/>
            </a:br>
            <a:r>
              <a:rPr lang="da-DK" sz="4000" b="1" dirty="0" smtClean="0"/>
              <a:t>Overførsel og feriehindringer</a:t>
            </a:r>
            <a:r>
              <a:rPr lang="en-US" sz="4000" b="1" dirty="0" smtClean="0"/>
              <a:t/>
            </a:r>
            <a:br>
              <a:rPr lang="en-US" sz="4000" b="1" dirty="0" smtClean="0"/>
            </a:br>
            <a:r>
              <a:rPr lang="en-US" sz="4800" dirty="0" smtClean="0"/>
              <a:t/>
            </a:r>
            <a:br>
              <a:rPr lang="en-US" sz="4800" dirty="0" smtClean="0"/>
            </a:br>
            <a:endParaRPr lang="da-DK" sz="4800" b="1" dirty="0"/>
          </a:p>
        </p:txBody>
      </p:sp>
      <p:sp>
        <p:nvSpPr>
          <p:cNvPr id="3" name="Undertitel 2"/>
          <p:cNvSpPr>
            <a:spLocks noGrp="1"/>
          </p:cNvSpPr>
          <p:nvPr>
            <p:ph type="subTitle" idx="1"/>
          </p:nvPr>
        </p:nvSpPr>
        <p:spPr>
          <a:xfrm>
            <a:off x="467544" y="2492896"/>
            <a:ext cx="7848872" cy="3960440"/>
          </a:xfrm>
        </p:spPr>
        <p:txBody>
          <a:bodyPr>
            <a:normAutofit/>
          </a:bodyPr>
          <a:lstStyle/>
          <a:p>
            <a:pPr marL="342900" indent="-342900" algn="l" fontAlgn="base">
              <a:buFont typeface="Arial" panose="020B0604020202020204" pitchFamily="34" charset="0"/>
              <a:buChar char="•"/>
            </a:pPr>
            <a:r>
              <a:rPr lang="da-DK" sz="2200" dirty="0" smtClean="0">
                <a:solidFill>
                  <a:schemeClr val="tx1"/>
                </a:solidFill>
              </a:rPr>
              <a:t>Udgangspunktet er, </a:t>
            </a:r>
            <a:r>
              <a:rPr lang="da-DK" sz="2200" dirty="0">
                <a:solidFill>
                  <a:schemeClr val="tx1"/>
                </a:solidFill>
              </a:rPr>
              <a:t>at man skal holde sin ferie i ferieperioden, og at man maksimalt kan overføre en uges ferie til den efterfølgende </a:t>
            </a:r>
            <a:r>
              <a:rPr lang="da-DK" sz="2200" dirty="0" smtClean="0">
                <a:solidFill>
                  <a:schemeClr val="tx1"/>
                </a:solidFill>
              </a:rPr>
              <a:t>ferieafholdelsesperiode</a:t>
            </a:r>
            <a:r>
              <a:rPr lang="da-DK" sz="2200" dirty="0">
                <a:solidFill>
                  <a:schemeClr val="tx1"/>
                </a:solidFill>
              </a:rPr>
              <a:t>.</a:t>
            </a:r>
            <a:r>
              <a:rPr lang="en-US" sz="2200" dirty="0">
                <a:solidFill>
                  <a:schemeClr val="tx1"/>
                </a:solidFill>
              </a:rPr>
              <a:t>​</a:t>
            </a:r>
          </a:p>
          <a:p>
            <a:pPr fontAlgn="base"/>
            <a:r>
              <a:rPr lang="da-DK" sz="2200" dirty="0">
                <a:solidFill>
                  <a:schemeClr val="tx1"/>
                </a:solidFill>
              </a:rPr>
              <a:t>​</a:t>
            </a:r>
          </a:p>
          <a:p>
            <a:pPr marL="342900" indent="-342900" algn="l" fontAlgn="base">
              <a:buFont typeface="Arial" panose="020B0604020202020204" pitchFamily="34" charset="0"/>
              <a:buChar char="•"/>
            </a:pPr>
            <a:r>
              <a:rPr lang="da-DK" sz="2200" dirty="0">
                <a:solidFill>
                  <a:schemeClr val="tx1"/>
                </a:solidFill>
              </a:rPr>
              <a:t>Undtagelsen hertil er, hvis der er en </a:t>
            </a:r>
            <a:r>
              <a:rPr lang="da-DK" sz="2200" dirty="0" smtClean="0">
                <a:solidFill>
                  <a:schemeClr val="tx1"/>
                </a:solidFill>
              </a:rPr>
              <a:t>feriehindring, eksempelvis sygdom. Her overføres </a:t>
            </a:r>
            <a:r>
              <a:rPr lang="da-DK" sz="2200" dirty="0">
                <a:solidFill>
                  <a:schemeClr val="tx1"/>
                </a:solidFill>
              </a:rPr>
              <a:t>(automatisk) op til 4 uger til </a:t>
            </a:r>
            <a:r>
              <a:rPr lang="da-DK" sz="2200" dirty="0" smtClean="0">
                <a:solidFill>
                  <a:schemeClr val="tx1"/>
                </a:solidFill>
              </a:rPr>
              <a:t>den efterfølgende ferieafholdelsesperiode</a:t>
            </a:r>
            <a:r>
              <a:rPr lang="da-DK" sz="2200" dirty="0">
                <a:solidFill>
                  <a:schemeClr val="tx1"/>
                </a:solidFill>
              </a:rPr>
              <a:t>. </a:t>
            </a:r>
            <a:r>
              <a:rPr lang="en-US" sz="2200" dirty="0" smtClean="0">
                <a:solidFill>
                  <a:schemeClr val="tx1"/>
                </a:solidFill>
              </a:rPr>
              <a:t>​</a:t>
            </a:r>
          </a:p>
          <a:p>
            <a:pPr marL="342900" indent="-342900" algn="l" fontAlgn="base">
              <a:buFont typeface="Arial" panose="020B0604020202020204" pitchFamily="34" charset="0"/>
              <a:buChar char="•"/>
            </a:pPr>
            <a:endParaRPr lang="en-US" sz="2200" dirty="0" smtClean="0">
              <a:solidFill>
                <a:schemeClr val="tx1"/>
              </a:solidFill>
            </a:endParaRPr>
          </a:p>
          <a:p>
            <a:pPr marL="342900" indent="-342900" algn="l" fontAlgn="base">
              <a:buFont typeface="Arial" panose="020B0604020202020204" pitchFamily="34" charset="0"/>
              <a:buChar char="•"/>
            </a:pPr>
            <a:r>
              <a:rPr lang="en-US" sz="2200" dirty="0" smtClean="0">
                <a:solidFill>
                  <a:schemeClr val="tx1"/>
                </a:solidFill>
              </a:rPr>
              <a:t>Aftale om udbetaling af løn under ferie ud over 4 uger efter ferieårets udløb</a:t>
            </a:r>
            <a:endParaRPr lang="da-DK" sz="2200" dirty="0">
              <a:solidFill>
                <a:schemeClr val="tx1"/>
              </a:solidFill>
            </a:endParaRPr>
          </a:p>
          <a:p>
            <a:pPr algn="l" fontAlgn="base"/>
            <a:endParaRPr lang="da-DK" sz="2000" dirty="0" smtClean="0">
              <a:solidFill>
                <a:schemeClr val="tx1"/>
              </a:solidFill>
            </a:endParaRP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664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6672" y="2060848"/>
            <a:ext cx="7774632" cy="504056"/>
          </a:xfrm>
        </p:spPr>
        <p:txBody>
          <a:bodyPr>
            <a:noAutofit/>
          </a:bodyPr>
          <a:lstStyle/>
          <a:p>
            <a:r>
              <a:rPr lang="da-DK" sz="3600" b="1" dirty="0" smtClean="0"/>
              <a:t>Ferie på forskud</a:t>
            </a:r>
            <a:br>
              <a:rPr lang="da-DK" sz="3600" b="1" dirty="0" smtClean="0"/>
            </a:br>
            <a:endParaRPr lang="da-DK" sz="3600" b="1" dirty="0"/>
          </a:p>
        </p:txBody>
      </p:sp>
      <p:sp>
        <p:nvSpPr>
          <p:cNvPr id="3" name="Undertitel 2"/>
          <p:cNvSpPr>
            <a:spLocks noGrp="1"/>
          </p:cNvSpPr>
          <p:nvPr>
            <p:ph type="subTitle" idx="1"/>
          </p:nvPr>
        </p:nvSpPr>
        <p:spPr>
          <a:xfrm>
            <a:off x="467544" y="2492896"/>
            <a:ext cx="7848872" cy="3960440"/>
          </a:xfrm>
        </p:spPr>
        <p:txBody>
          <a:bodyPr>
            <a:normAutofit/>
          </a:bodyPr>
          <a:lstStyle/>
          <a:p>
            <a:pPr marL="342900" indent="-342900" algn="l">
              <a:buFont typeface="Arial" panose="020B0604020202020204" pitchFamily="34" charset="0"/>
              <a:buChar char="•"/>
            </a:pPr>
            <a:r>
              <a:rPr lang="da-DK" sz="2000" dirty="0" smtClean="0">
                <a:solidFill>
                  <a:schemeClr val="tx1"/>
                </a:solidFill>
              </a:rPr>
              <a:t>Afholde </a:t>
            </a:r>
            <a:r>
              <a:rPr lang="da-DK" sz="2000" dirty="0">
                <a:solidFill>
                  <a:schemeClr val="tx1"/>
                </a:solidFill>
              </a:rPr>
              <a:t>ferie ”på forskud” efter aftale med arbejdsgiver fra </a:t>
            </a:r>
            <a:r>
              <a:rPr lang="da-DK" sz="2000" dirty="0" smtClean="0">
                <a:solidFill>
                  <a:schemeClr val="tx1"/>
                </a:solidFill>
              </a:rPr>
              <a:t>1. september 2020.​</a:t>
            </a:r>
          </a:p>
          <a:p>
            <a:pPr marL="342900" indent="-342900" algn="l">
              <a:buFont typeface="Arial" panose="020B0604020202020204" pitchFamily="34" charset="0"/>
              <a:buChar char="•"/>
            </a:pPr>
            <a:endParaRPr lang="da-DK" sz="2000" dirty="0" smtClean="0">
              <a:solidFill>
                <a:schemeClr val="tx1"/>
              </a:solidFill>
            </a:endParaRPr>
          </a:p>
          <a:p>
            <a:pPr marL="342900" indent="-342900" algn="l">
              <a:buFont typeface="Arial" panose="020B0604020202020204" pitchFamily="34" charset="0"/>
              <a:buChar char="•"/>
            </a:pPr>
            <a:r>
              <a:rPr lang="da-DK" sz="2000" dirty="0" smtClean="0">
                <a:solidFill>
                  <a:schemeClr val="tx1"/>
                </a:solidFill>
              </a:rPr>
              <a:t>Der kan ikke aftales mere ferie på forskud, end der kan optjenes inden for samme </a:t>
            </a:r>
            <a:r>
              <a:rPr lang="da-DK" sz="2000" dirty="0" err="1" smtClean="0">
                <a:solidFill>
                  <a:schemeClr val="tx1"/>
                </a:solidFill>
              </a:rPr>
              <a:t>ferieår</a:t>
            </a:r>
            <a:r>
              <a:rPr lang="da-DK" sz="2000" dirty="0" smtClean="0">
                <a:solidFill>
                  <a:schemeClr val="tx1"/>
                </a:solidFill>
              </a:rPr>
              <a:t>.</a:t>
            </a:r>
            <a:endParaRPr lang="da-DK" sz="2000" dirty="0">
              <a:solidFill>
                <a:schemeClr val="tx1"/>
              </a:solidFill>
            </a:endParaRPr>
          </a:p>
          <a:p>
            <a:pPr algn="l"/>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Den afholdte ferie fradrages i den ret til betalt ferie, som derefter optjenes i det pågældende </a:t>
            </a:r>
            <a:r>
              <a:rPr lang="da-DK" sz="2000" dirty="0" err="1">
                <a:solidFill>
                  <a:schemeClr val="tx1"/>
                </a:solidFill>
              </a:rPr>
              <a:t>ferieår</a:t>
            </a:r>
            <a:r>
              <a:rPr lang="da-DK" sz="2000" dirty="0">
                <a:solidFill>
                  <a:schemeClr val="tx1"/>
                </a:solidFill>
              </a:rPr>
              <a:t>.​</a:t>
            </a:r>
          </a:p>
          <a:p>
            <a:pPr algn="l"/>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Ved fratrædelse er arbejdsgiver berettiget til at modregne værdien af afholdt, ikkeudlignet ferie i løn mm.​</a:t>
            </a:r>
          </a:p>
          <a:p>
            <a:pPr algn="l"/>
            <a:endParaRPr lang="da-DK" sz="800" dirty="0" smtClean="0">
              <a:solidFill>
                <a:srgbClr val="FF0000"/>
              </a:solidFill>
            </a:endParaRPr>
          </a:p>
          <a:p>
            <a:pPr algn="l" fontAlgn="base"/>
            <a:endParaRPr lang="da-DK" sz="1400" dirty="0" smtClean="0">
              <a:solidFill>
                <a:srgbClr val="FF0000"/>
              </a:solidFill>
            </a:endParaRP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651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204864"/>
            <a:ext cx="7774632" cy="504056"/>
          </a:xfrm>
        </p:spPr>
        <p:txBody>
          <a:bodyPr>
            <a:noAutofit/>
          </a:bodyPr>
          <a:lstStyle/>
          <a:p>
            <a:r>
              <a:rPr lang="da-DK" sz="3600" b="1" dirty="0" smtClean="0"/>
              <a:t/>
            </a:r>
            <a:br>
              <a:rPr lang="da-DK" sz="3600" b="1" dirty="0" smtClean="0"/>
            </a:br>
            <a:r>
              <a:rPr lang="da-DK" sz="3600" b="1" dirty="0"/>
              <a:t/>
            </a:r>
            <a:br>
              <a:rPr lang="da-DK" sz="3600" b="1" dirty="0"/>
            </a:br>
            <a:r>
              <a:rPr lang="da-DK" sz="3600" b="1" dirty="0" smtClean="0"/>
              <a:t/>
            </a:r>
            <a:br>
              <a:rPr lang="da-DK" sz="3600" b="1" dirty="0" smtClean="0"/>
            </a:br>
            <a:r>
              <a:rPr lang="da-DK" sz="3600" b="1" dirty="0"/>
              <a:t/>
            </a:r>
            <a:br>
              <a:rPr lang="da-DK" sz="3600" b="1" dirty="0"/>
            </a:br>
            <a:r>
              <a:rPr lang="da-DK" sz="3600" b="1" dirty="0" smtClean="0"/>
              <a:t>Hvordan går det med implementeringen hos jer?</a:t>
            </a:r>
            <a:endParaRPr lang="da-DK" sz="3600" b="1" dirty="0"/>
          </a:p>
        </p:txBody>
      </p:sp>
      <p:sp>
        <p:nvSpPr>
          <p:cNvPr id="3" name="Undertitel 2"/>
          <p:cNvSpPr>
            <a:spLocks noGrp="1"/>
          </p:cNvSpPr>
          <p:nvPr>
            <p:ph type="subTitle" idx="1"/>
          </p:nvPr>
        </p:nvSpPr>
        <p:spPr>
          <a:xfrm>
            <a:off x="467544" y="2492896"/>
            <a:ext cx="7848872" cy="3960440"/>
          </a:xfrm>
        </p:spPr>
        <p:txBody>
          <a:bodyPr>
            <a:normAutofit/>
          </a:bodyPr>
          <a:lstStyle/>
          <a:p>
            <a:pPr algn="l" fontAlgn="base"/>
            <a:endParaRPr lang="da-DK" sz="2000" dirty="0" smtClean="0">
              <a:solidFill>
                <a:schemeClr val="tx1"/>
              </a:solidFill>
            </a:endParaRPr>
          </a:p>
          <a:p>
            <a:pPr algn="l"/>
            <a:endParaRPr lang="da-DK" sz="800" dirty="0" smtClean="0">
              <a:solidFill>
                <a:srgbClr val="FF0000"/>
              </a:solidFill>
            </a:endParaRPr>
          </a:p>
          <a:p>
            <a:pPr algn="l" fontAlgn="base"/>
            <a:endParaRPr lang="da-DK" sz="1400" dirty="0" smtClean="0">
              <a:solidFill>
                <a:srgbClr val="FF0000"/>
              </a:solidFill>
            </a:endParaRPr>
          </a:p>
        </p:txBody>
      </p:sp>
      <p:pic>
        <p:nvPicPr>
          <p:cNvPr id="4" name="Picture 2" descr="\\SL-Profil01.intern.sl.dk\Users\RedirectedFolders\dam\Desktop\SL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32656"/>
            <a:ext cx="4968552" cy="110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90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plæg TR og studerende">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Oplæg TR og studerende</Template>
  <TotalTime>1511</TotalTime>
  <Words>1127</Words>
  <Application>Microsoft Office PowerPoint</Application>
  <PresentationFormat>Skærmshow (4:3)</PresentationFormat>
  <Paragraphs>117</Paragraphs>
  <Slides>6</Slides>
  <Notes>6</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Oplæg TR og studerende</vt:lpstr>
      <vt:lpstr>Begreber pr. 1. september 2020​ </vt:lpstr>
      <vt:lpstr>Begreber pr. 1. september 2020​ </vt:lpstr>
      <vt:lpstr> Den særlige feriegodtgørelse  </vt:lpstr>
      <vt:lpstr> Overførsel og feriehindringer  </vt:lpstr>
      <vt:lpstr>Ferie på forskud </vt:lpstr>
      <vt:lpstr>    Hvordan går det med implementeringen hos jer?</vt:lpstr>
    </vt:vector>
  </TitlesOfParts>
  <Company>Socialpædagogernes Landsforbund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Møde for TR og studerende</dc:title>
  <dc:creator>Maria Topholm Skarum</dc:creator>
  <cp:lastModifiedBy>Maria Topholm Skarum</cp:lastModifiedBy>
  <cp:revision>30</cp:revision>
  <cp:lastPrinted>2020-01-22T11:20:53Z</cp:lastPrinted>
  <dcterms:created xsi:type="dcterms:W3CDTF">2020-10-22T09:17:04Z</dcterms:created>
  <dcterms:modified xsi:type="dcterms:W3CDTF">2020-10-27T08:30:21Z</dcterms:modified>
</cp:coreProperties>
</file>